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8288000" cy="10287000"/>
  <p:notesSz cx="6858000" cy="9144000"/>
  <p:embeddedFontLst>
    <p:embeddedFont>
      <p:font typeface="Aileron" panose="020B0604020202020204" charset="0"/>
      <p:regular r:id="rId39"/>
    </p:embeddedFont>
    <p:embeddedFont>
      <p:font typeface="Aileron Bold" panose="020B0604020202020204" charset="0"/>
      <p:regular r:id="rId40"/>
    </p:embeddedFont>
    <p:embeddedFont>
      <p:font typeface="Aileron Bold Italics" panose="020B0604020202020204" charset="0"/>
      <p:regular r:id="rId41"/>
    </p:embeddedFont>
    <p:embeddedFont>
      <p:font typeface="Archivo Black" panose="020B0604020202020204" charset="0"/>
      <p:regular r:id="rId42"/>
    </p:embeddedFont>
    <p:embeddedFont>
      <p:font typeface="Arial Nova Bold" panose="020B0604020202020204" charset="0"/>
      <p:regular r:id="rId43"/>
    </p:embeddedFont>
    <p:embeddedFont>
      <p:font typeface="Canva Sans" panose="020B0604020202020204" charset="0"/>
      <p:regular r:id="rId44"/>
    </p:embeddedFont>
    <p:embeddedFont>
      <p:font typeface="DM Sans" panose="020F0502020204030204" pitchFamily="2" charset="0"/>
      <p:regular r:id="rId45"/>
    </p:embeddedFont>
    <p:embeddedFont>
      <p:font typeface="DM Sans Bold" panose="020B0604020202020204" charset="0"/>
      <p:regular r:id="rId46"/>
    </p:embeddedFont>
    <p:embeddedFont>
      <p:font typeface="Open Sans" panose="020B0606030504020204" pitchFamily="34" charset="0"/>
      <p:regular r:id="rId47"/>
    </p:embeddedFont>
    <p:embeddedFont>
      <p:font typeface="Open Sans Bold" panose="020B0604020202020204" charset="0"/>
      <p:regular r:id="rId48"/>
    </p:embeddedFont>
    <p:embeddedFont>
      <p:font typeface="Open Sans Bold Italics" panose="020B0604020202020204" charset="0"/>
      <p:regular r:id="rId49"/>
    </p:embeddedFont>
    <p:embeddedFont>
      <p:font typeface="Open Sans Italics" panose="020B0604020202020204" charset="0"/>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7" d="100"/>
          <a:sy n="37" d="100"/>
        </p:scale>
        <p:origin x="1027" y="25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06.11.2025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love the way you guys augment our team” Nick Howard, CTO at Assurance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the lay person thinks about travel insurance, they are expecting cover for things like flight delays or lost baggage. It is not immediately obvious why they need to answer detailed medical questions as part of their insurance journey.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BUT WE ALSO</a:t>
            </a:r>
          </a:p>
          <a:p>
            <a:r>
              <a:rPr lang="en-US"/>
              <a:t>7) Fail to show how honesty is in their best interest</a:t>
            </a:r>
          </a:p>
          <a:p>
            <a:r>
              <a:rPr lang="en-US"/>
              <a:t>8) Assume customers will read pages &amp; pages of technical text</a:t>
            </a:r>
          </a:p>
          <a:p>
            <a:r>
              <a:rPr lang="en-US"/>
              <a:t>9) Label People and Use Accusatory Language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we ask for sensitive health information without saying why it matters or how it will be used, the process can feel invasive. This erodes trust and increases the likelihood of customers giving incomplete or inaccurate answers.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Ask about actual past behaviour (e.g. “How many times in the last month have you...?”)</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the lay person thinks about travel insurance, they are expecting cover for things like flight delays or lost baggage. It is not immediately obvious why they need to answer detailed medical questions as part of their insurance journey.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write questions assuming customers have the same understanding of medical terms and formal diagnoses as an underwriter or a doctor. </a:t>
            </a:r>
          </a:p>
          <a:p>
            <a:endParaRPr lang="en-US"/>
          </a:p>
          <a:p>
            <a:r>
              <a:rPr lang="en-US"/>
              <a:t>Even the term "medical condition" can be ambiguous. Is well-managed high blood pressure a "condition" I need to declare? Users aren't sure.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Mini-strokes are temporary interruptions of blood flow to the brain that cause stroke-like symptoms but usually last less than 24 hours.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Mini-strokes are temporary interruptions of blood flow to the brain that cause stroke-like symptoms but usually last less than 24 hours.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4.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png"/><Relationship Id="rId4" Type="http://schemas.openxmlformats.org/officeDocument/2006/relationships/image" Target="../media/image15.sv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png"/><Relationship Id="rId4" Type="http://schemas.openxmlformats.org/officeDocument/2006/relationships/image" Target="../media/image21.sv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5.svg"/><Relationship Id="rId7"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4.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png"/><Relationship Id="rId4" Type="http://schemas.openxmlformats.org/officeDocument/2006/relationships/image" Target="../media/image15.sv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png"/><Relationship Id="rId4" Type="http://schemas.openxmlformats.org/officeDocument/2006/relationships/image" Target="../media/image21.sv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1.sv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png"/><Relationship Id="rId4" Type="http://schemas.openxmlformats.org/officeDocument/2006/relationships/image" Target="../media/image15.svg"/></Relationships>
</file>

<file path=ppt/slides/_rels/slide2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png"/><Relationship Id="rId4" Type="http://schemas.openxmlformats.org/officeDocument/2006/relationships/image" Target="../media/image15.svg"/></Relationships>
</file>

<file path=ppt/slides/_rels/slide3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png"/><Relationship Id="rId4" Type="http://schemas.openxmlformats.org/officeDocument/2006/relationships/image" Target="../media/image21.sv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24000" y="1114716"/>
            <a:ext cx="11421141" cy="2477171"/>
          </a:xfrm>
          <a:prstGeom prst="rect">
            <a:avLst/>
          </a:prstGeom>
        </p:spPr>
        <p:txBody>
          <a:bodyPr lIns="0" tIns="0" rIns="0" bIns="0" rtlCol="0" anchor="t">
            <a:spAutoFit/>
          </a:bodyPr>
          <a:lstStyle/>
          <a:p>
            <a:pPr algn="l">
              <a:lnSpc>
                <a:spcPts val="9381"/>
              </a:lnSpc>
            </a:pPr>
            <a:r>
              <a:rPr lang="en-US" sz="10197" spc="-1060" dirty="0">
                <a:solidFill>
                  <a:srgbClr val="000000"/>
                </a:solidFill>
                <a:latin typeface="Archivo Black"/>
                <a:ea typeface="Archivo Black"/>
                <a:cs typeface="Archivo Black"/>
                <a:sym typeface="Archivo Black"/>
              </a:rPr>
              <a:t>Are We Making It Hard to Be Honest?</a:t>
            </a:r>
          </a:p>
        </p:txBody>
      </p:sp>
      <p:sp>
        <p:nvSpPr>
          <p:cNvPr id="3" name="TextBox 3"/>
          <p:cNvSpPr txBox="1"/>
          <p:nvPr/>
        </p:nvSpPr>
        <p:spPr>
          <a:xfrm>
            <a:off x="1738314" y="6891102"/>
            <a:ext cx="11646103" cy="307975"/>
          </a:xfrm>
          <a:prstGeom prst="rect">
            <a:avLst/>
          </a:prstGeom>
        </p:spPr>
        <p:txBody>
          <a:bodyPr lIns="0" tIns="0" rIns="0" bIns="0" rtlCol="0" anchor="t">
            <a:spAutoFit/>
          </a:bodyPr>
          <a:lstStyle/>
          <a:p>
            <a:pPr algn="l">
              <a:lnSpc>
                <a:spcPts val="2299"/>
              </a:lnSpc>
            </a:pPr>
            <a:r>
              <a:rPr lang="en-US" sz="2499">
                <a:solidFill>
                  <a:srgbClr val="000000"/>
                </a:solidFill>
                <a:latin typeface="Aileron"/>
                <a:ea typeface="Aileron"/>
                <a:cs typeface="Aileron"/>
                <a:sym typeface="Aileron"/>
              </a:rPr>
              <a:t>William Trump,  Founder and Lead Consultant at Unconventional Wisdom </a:t>
            </a:r>
          </a:p>
        </p:txBody>
      </p:sp>
      <p:sp>
        <p:nvSpPr>
          <p:cNvPr id="4" name="TextBox 4"/>
          <p:cNvSpPr txBox="1"/>
          <p:nvPr/>
        </p:nvSpPr>
        <p:spPr>
          <a:xfrm>
            <a:off x="1738314" y="5212540"/>
            <a:ext cx="14865161" cy="1286894"/>
          </a:xfrm>
          <a:prstGeom prst="rect">
            <a:avLst/>
          </a:prstGeom>
        </p:spPr>
        <p:txBody>
          <a:bodyPr lIns="0" tIns="0" rIns="0" bIns="0" rtlCol="0" anchor="t">
            <a:spAutoFit/>
          </a:bodyPr>
          <a:lstStyle/>
          <a:p>
            <a:pPr algn="l">
              <a:lnSpc>
                <a:spcPts val="5198"/>
              </a:lnSpc>
            </a:pPr>
            <a:r>
              <a:rPr lang="en-US" sz="3713" b="1">
                <a:solidFill>
                  <a:srgbClr val="000000"/>
                </a:solidFill>
                <a:latin typeface="Aileron Bold"/>
                <a:ea typeface="Aileron Bold"/>
                <a:cs typeface="Aileron Bold"/>
                <a:sym typeface="Aileron Bold"/>
              </a:rPr>
              <a:t>Six Ways the Current Life and Disability Insurance Questions Might be Discouraging Truthfulness and What You Can do About it</a:t>
            </a:r>
          </a:p>
        </p:txBody>
      </p:sp>
      <p:sp>
        <p:nvSpPr>
          <p:cNvPr id="5" name="Freeform 5"/>
          <p:cNvSpPr/>
          <p:nvPr/>
        </p:nvSpPr>
        <p:spPr>
          <a:xfrm>
            <a:off x="1028700" y="8608949"/>
            <a:ext cx="4090398" cy="649351"/>
          </a:xfrm>
          <a:custGeom>
            <a:avLst/>
            <a:gdLst/>
            <a:ahLst/>
            <a:cxnLst/>
            <a:rect l="l" t="t" r="r" b="b"/>
            <a:pathLst>
              <a:path w="4090398" h="649351">
                <a:moveTo>
                  <a:pt x="0" y="0"/>
                </a:moveTo>
                <a:lnTo>
                  <a:pt x="4090398" y="0"/>
                </a:lnTo>
                <a:lnTo>
                  <a:pt x="4090398" y="649351"/>
                </a:lnTo>
                <a:lnTo>
                  <a:pt x="0" y="649351"/>
                </a:lnTo>
                <a:lnTo>
                  <a:pt x="0" y="0"/>
                </a:lnTo>
                <a:close/>
              </a:path>
            </a:pathLst>
          </a:custGeom>
          <a:blipFill>
            <a:blip r:embed="rId2"/>
            <a:stretch>
              <a:fillRect/>
            </a:stretch>
          </a:blipFill>
        </p:spPr>
        <p:txBody>
          <a:bodyPr/>
          <a:lstStyle/>
          <a:p>
            <a:endParaRPr lang="nl-NL"/>
          </a:p>
        </p:txBody>
      </p:sp>
      <p:sp>
        <p:nvSpPr>
          <p:cNvPr id="6" name="Freeform 6"/>
          <p:cNvSpPr/>
          <p:nvPr/>
        </p:nvSpPr>
        <p:spPr>
          <a:xfrm>
            <a:off x="5056094" y="590130"/>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alphaModFix amt="50000"/>
            </a:blip>
            <a:stretch>
              <a:fillRect/>
            </a:stretch>
          </a:blipFill>
        </p:spPr>
        <p:txBody>
          <a:bodyPr/>
          <a:lstStyle/>
          <a:p>
            <a:endParaRPr lang="nl-NL"/>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21053" y="670309"/>
            <a:ext cx="946438" cy="958418"/>
          </a:xfrm>
          <a:custGeom>
            <a:avLst/>
            <a:gdLst/>
            <a:ahLst/>
            <a:cxnLst/>
            <a:rect l="l" t="t" r="r" b="b"/>
            <a:pathLst>
              <a:path w="946438" h="958418">
                <a:moveTo>
                  <a:pt x="0" y="0"/>
                </a:moveTo>
                <a:lnTo>
                  <a:pt x="946439" y="0"/>
                </a:lnTo>
                <a:lnTo>
                  <a:pt x="946439" y="958418"/>
                </a:lnTo>
                <a:lnTo>
                  <a:pt x="0" y="9584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3" name="Freeform 3"/>
          <p:cNvSpPr/>
          <p:nvPr/>
        </p:nvSpPr>
        <p:spPr>
          <a:xfrm>
            <a:off x="1158727" y="9605040"/>
            <a:ext cx="2701054" cy="428792"/>
          </a:xfrm>
          <a:custGeom>
            <a:avLst/>
            <a:gdLst/>
            <a:ahLst/>
            <a:cxnLst/>
            <a:rect l="l" t="t" r="r" b="b"/>
            <a:pathLst>
              <a:path w="2701054" h="428792">
                <a:moveTo>
                  <a:pt x="0" y="0"/>
                </a:moveTo>
                <a:lnTo>
                  <a:pt x="2701054" y="0"/>
                </a:lnTo>
                <a:lnTo>
                  <a:pt x="2701054" y="428792"/>
                </a:lnTo>
                <a:lnTo>
                  <a:pt x="0" y="428792"/>
                </a:lnTo>
                <a:lnTo>
                  <a:pt x="0" y="0"/>
                </a:lnTo>
                <a:close/>
              </a:path>
            </a:pathLst>
          </a:custGeom>
          <a:blipFill>
            <a:blip r:embed="rId5"/>
            <a:stretch>
              <a:fillRect/>
            </a:stretch>
          </a:blipFill>
        </p:spPr>
        <p:txBody>
          <a:bodyPr/>
          <a:lstStyle/>
          <a:p>
            <a:endParaRPr lang="nl-NL"/>
          </a:p>
        </p:txBody>
      </p:sp>
      <p:grpSp>
        <p:nvGrpSpPr>
          <p:cNvPr id="4" name="Group 4"/>
          <p:cNvGrpSpPr/>
          <p:nvPr/>
        </p:nvGrpSpPr>
        <p:grpSpPr>
          <a:xfrm>
            <a:off x="1634980" y="4344503"/>
            <a:ext cx="6028700" cy="4420842"/>
            <a:chOff x="0" y="0"/>
            <a:chExt cx="1629525" cy="1194929"/>
          </a:xfrm>
        </p:grpSpPr>
        <p:sp>
          <p:nvSpPr>
            <p:cNvPr id="5" name="Freeform 5"/>
            <p:cNvSpPr/>
            <p:nvPr/>
          </p:nvSpPr>
          <p:spPr>
            <a:xfrm>
              <a:off x="0" y="0"/>
              <a:ext cx="1629525" cy="1194929"/>
            </a:xfrm>
            <a:custGeom>
              <a:avLst/>
              <a:gdLst/>
              <a:ahLst/>
              <a:cxnLst/>
              <a:rect l="l" t="t" r="r" b="b"/>
              <a:pathLst>
                <a:path w="1629525" h="1194929">
                  <a:moveTo>
                    <a:pt x="65493" y="0"/>
                  </a:moveTo>
                  <a:lnTo>
                    <a:pt x="1564032" y="0"/>
                  </a:lnTo>
                  <a:cubicBezTo>
                    <a:pt x="1581401" y="0"/>
                    <a:pt x="1598060" y="6900"/>
                    <a:pt x="1610342" y="19182"/>
                  </a:cubicBezTo>
                  <a:cubicBezTo>
                    <a:pt x="1622624" y="31465"/>
                    <a:pt x="1629525" y="48123"/>
                    <a:pt x="1629525" y="65493"/>
                  </a:cubicBezTo>
                  <a:lnTo>
                    <a:pt x="1629525" y="1129436"/>
                  </a:lnTo>
                  <a:cubicBezTo>
                    <a:pt x="1629525" y="1146806"/>
                    <a:pt x="1622624" y="1163465"/>
                    <a:pt x="1610342" y="1175747"/>
                  </a:cubicBezTo>
                  <a:cubicBezTo>
                    <a:pt x="1598060" y="1188029"/>
                    <a:pt x="1581401" y="1194929"/>
                    <a:pt x="1564032" y="1194929"/>
                  </a:cubicBezTo>
                  <a:lnTo>
                    <a:pt x="65493" y="1194929"/>
                  </a:lnTo>
                  <a:cubicBezTo>
                    <a:pt x="48123" y="1194929"/>
                    <a:pt x="31465" y="1188029"/>
                    <a:pt x="19182" y="1175747"/>
                  </a:cubicBezTo>
                  <a:cubicBezTo>
                    <a:pt x="6900" y="1163465"/>
                    <a:pt x="0" y="1146806"/>
                    <a:pt x="0" y="1129436"/>
                  </a:cubicBezTo>
                  <a:lnTo>
                    <a:pt x="0" y="65493"/>
                  </a:lnTo>
                  <a:cubicBezTo>
                    <a:pt x="0" y="48123"/>
                    <a:pt x="6900" y="31465"/>
                    <a:pt x="19182" y="19182"/>
                  </a:cubicBezTo>
                  <a:cubicBezTo>
                    <a:pt x="31465" y="6900"/>
                    <a:pt x="48123" y="0"/>
                    <a:pt x="65493" y="0"/>
                  </a:cubicBezTo>
                  <a:close/>
                </a:path>
              </a:pathLst>
            </a:custGeom>
            <a:solidFill>
              <a:srgbClr val="000000">
                <a:alpha val="0"/>
              </a:srgbClr>
            </a:solidFill>
            <a:ln w="19050" cap="rnd">
              <a:solidFill>
                <a:srgbClr val="000000"/>
              </a:solidFill>
              <a:prstDash val="solid"/>
              <a:round/>
            </a:ln>
          </p:spPr>
          <p:txBody>
            <a:bodyPr/>
            <a:lstStyle/>
            <a:p>
              <a:endParaRPr lang="nl-NL"/>
            </a:p>
          </p:txBody>
        </p:sp>
        <p:sp>
          <p:nvSpPr>
            <p:cNvPr id="6" name="TextBox 6"/>
            <p:cNvSpPr txBox="1"/>
            <p:nvPr/>
          </p:nvSpPr>
          <p:spPr>
            <a:xfrm>
              <a:off x="0" y="-38100"/>
              <a:ext cx="1629525" cy="1233029"/>
            </a:xfrm>
            <a:prstGeom prst="rect">
              <a:avLst/>
            </a:prstGeom>
          </p:spPr>
          <p:txBody>
            <a:bodyPr lIns="54825" tIns="54825" rIns="54825" bIns="54825" rtlCol="0" anchor="ctr"/>
            <a:lstStyle/>
            <a:p>
              <a:pPr algn="ctr">
                <a:lnSpc>
                  <a:spcPts val="2659"/>
                </a:lnSpc>
              </a:pPr>
              <a:endParaRPr/>
            </a:p>
          </p:txBody>
        </p:sp>
      </p:grpSp>
      <p:sp>
        <p:nvSpPr>
          <p:cNvPr id="7" name="Freeform 7"/>
          <p:cNvSpPr/>
          <p:nvPr/>
        </p:nvSpPr>
        <p:spPr>
          <a:xfrm>
            <a:off x="2290896" y="4899562"/>
            <a:ext cx="4783674" cy="1326710"/>
          </a:xfrm>
          <a:custGeom>
            <a:avLst/>
            <a:gdLst/>
            <a:ahLst/>
            <a:cxnLst/>
            <a:rect l="l" t="t" r="r" b="b"/>
            <a:pathLst>
              <a:path w="4783674" h="1326710">
                <a:moveTo>
                  <a:pt x="0" y="0"/>
                </a:moveTo>
                <a:lnTo>
                  <a:pt x="4783674" y="0"/>
                </a:lnTo>
                <a:lnTo>
                  <a:pt x="4783674" y="1326711"/>
                </a:lnTo>
                <a:lnTo>
                  <a:pt x="0" y="1326711"/>
                </a:lnTo>
                <a:lnTo>
                  <a:pt x="0" y="0"/>
                </a:lnTo>
                <a:close/>
              </a:path>
            </a:pathLst>
          </a:custGeom>
          <a:blipFill>
            <a:blip r:embed="rId6"/>
            <a:stretch>
              <a:fillRect l="-2971" t="-2565"/>
            </a:stretch>
          </a:blipFill>
        </p:spPr>
        <p:txBody>
          <a:bodyPr/>
          <a:lstStyle/>
          <a:p>
            <a:endParaRPr lang="nl-NL"/>
          </a:p>
        </p:txBody>
      </p:sp>
      <p:sp>
        <p:nvSpPr>
          <p:cNvPr id="8" name="Freeform 8"/>
          <p:cNvSpPr/>
          <p:nvPr/>
        </p:nvSpPr>
        <p:spPr>
          <a:xfrm>
            <a:off x="2290896" y="7080691"/>
            <a:ext cx="4783674" cy="1357367"/>
          </a:xfrm>
          <a:custGeom>
            <a:avLst/>
            <a:gdLst/>
            <a:ahLst/>
            <a:cxnLst/>
            <a:rect l="l" t="t" r="r" b="b"/>
            <a:pathLst>
              <a:path w="4783674" h="1357367">
                <a:moveTo>
                  <a:pt x="0" y="0"/>
                </a:moveTo>
                <a:lnTo>
                  <a:pt x="4783674" y="0"/>
                </a:lnTo>
                <a:lnTo>
                  <a:pt x="4783674" y="1357367"/>
                </a:lnTo>
                <a:lnTo>
                  <a:pt x="0" y="1357367"/>
                </a:lnTo>
                <a:lnTo>
                  <a:pt x="0" y="0"/>
                </a:lnTo>
                <a:close/>
              </a:path>
            </a:pathLst>
          </a:custGeom>
          <a:blipFill>
            <a:blip r:embed="rId7"/>
            <a:stretch>
              <a:fillRect/>
            </a:stretch>
          </a:blipFill>
        </p:spPr>
        <p:txBody>
          <a:bodyPr/>
          <a:lstStyle/>
          <a:p>
            <a:endParaRPr lang="nl-NL"/>
          </a:p>
        </p:txBody>
      </p:sp>
      <p:grpSp>
        <p:nvGrpSpPr>
          <p:cNvPr id="9" name="Group 9"/>
          <p:cNvGrpSpPr/>
          <p:nvPr/>
        </p:nvGrpSpPr>
        <p:grpSpPr>
          <a:xfrm>
            <a:off x="9274027" y="4344503"/>
            <a:ext cx="6014513" cy="5474933"/>
            <a:chOff x="0" y="0"/>
            <a:chExt cx="1629525" cy="1483335"/>
          </a:xfrm>
        </p:grpSpPr>
        <p:sp>
          <p:nvSpPr>
            <p:cNvPr id="10" name="Freeform 10"/>
            <p:cNvSpPr/>
            <p:nvPr/>
          </p:nvSpPr>
          <p:spPr>
            <a:xfrm>
              <a:off x="0" y="0"/>
              <a:ext cx="1629525" cy="1483335"/>
            </a:xfrm>
            <a:custGeom>
              <a:avLst/>
              <a:gdLst/>
              <a:ahLst/>
              <a:cxnLst/>
              <a:rect l="l" t="t" r="r" b="b"/>
              <a:pathLst>
                <a:path w="1629525" h="1483335">
                  <a:moveTo>
                    <a:pt x="65648" y="0"/>
                  </a:moveTo>
                  <a:lnTo>
                    <a:pt x="1563877" y="0"/>
                  </a:lnTo>
                  <a:cubicBezTo>
                    <a:pt x="1581288" y="0"/>
                    <a:pt x="1597986" y="6916"/>
                    <a:pt x="1610297" y="19228"/>
                  </a:cubicBezTo>
                  <a:cubicBezTo>
                    <a:pt x="1622608" y="31539"/>
                    <a:pt x="1629525" y="48237"/>
                    <a:pt x="1629525" y="65648"/>
                  </a:cubicBezTo>
                  <a:lnTo>
                    <a:pt x="1629525" y="1417688"/>
                  </a:lnTo>
                  <a:cubicBezTo>
                    <a:pt x="1629525" y="1435099"/>
                    <a:pt x="1622608" y="1451796"/>
                    <a:pt x="1610297" y="1464108"/>
                  </a:cubicBezTo>
                  <a:cubicBezTo>
                    <a:pt x="1597986" y="1476419"/>
                    <a:pt x="1581288" y="1483335"/>
                    <a:pt x="1563877" y="1483335"/>
                  </a:cubicBezTo>
                  <a:lnTo>
                    <a:pt x="65648" y="1483335"/>
                  </a:lnTo>
                  <a:cubicBezTo>
                    <a:pt x="48237" y="1483335"/>
                    <a:pt x="31539" y="1476419"/>
                    <a:pt x="19228" y="1464108"/>
                  </a:cubicBezTo>
                  <a:cubicBezTo>
                    <a:pt x="6916" y="1451796"/>
                    <a:pt x="0" y="1435099"/>
                    <a:pt x="0" y="1417688"/>
                  </a:cubicBezTo>
                  <a:lnTo>
                    <a:pt x="0" y="65648"/>
                  </a:lnTo>
                  <a:cubicBezTo>
                    <a:pt x="0" y="48237"/>
                    <a:pt x="6916" y="31539"/>
                    <a:pt x="19228" y="19228"/>
                  </a:cubicBezTo>
                  <a:cubicBezTo>
                    <a:pt x="31539" y="6916"/>
                    <a:pt x="48237" y="0"/>
                    <a:pt x="65648" y="0"/>
                  </a:cubicBezTo>
                  <a:close/>
                </a:path>
              </a:pathLst>
            </a:custGeom>
            <a:solidFill>
              <a:srgbClr val="000000">
                <a:alpha val="0"/>
              </a:srgbClr>
            </a:solidFill>
            <a:ln w="19050" cap="rnd">
              <a:solidFill>
                <a:srgbClr val="000000"/>
              </a:solidFill>
              <a:prstDash val="solid"/>
              <a:round/>
            </a:ln>
          </p:spPr>
          <p:txBody>
            <a:bodyPr/>
            <a:lstStyle/>
            <a:p>
              <a:endParaRPr lang="nl-NL"/>
            </a:p>
          </p:txBody>
        </p:sp>
        <p:sp>
          <p:nvSpPr>
            <p:cNvPr id="11" name="TextBox 11"/>
            <p:cNvSpPr txBox="1"/>
            <p:nvPr/>
          </p:nvSpPr>
          <p:spPr>
            <a:xfrm>
              <a:off x="0" y="-38100"/>
              <a:ext cx="1629525" cy="1521435"/>
            </a:xfrm>
            <a:prstGeom prst="rect">
              <a:avLst/>
            </a:prstGeom>
          </p:spPr>
          <p:txBody>
            <a:bodyPr lIns="54825" tIns="54825" rIns="54825" bIns="54825" rtlCol="0" anchor="ctr"/>
            <a:lstStyle/>
            <a:p>
              <a:pPr algn="ctr">
                <a:lnSpc>
                  <a:spcPts val="2659"/>
                </a:lnSpc>
              </a:pPr>
              <a:endParaRPr/>
            </a:p>
          </p:txBody>
        </p:sp>
      </p:grpSp>
      <p:sp>
        <p:nvSpPr>
          <p:cNvPr id="12" name="Freeform 12"/>
          <p:cNvSpPr/>
          <p:nvPr/>
        </p:nvSpPr>
        <p:spPr>
          <a:xfrm>
            <a:off x="9953593" y="4972382"/>
            <a:ext cx="4815839" cy="1892104"/>
          </a:xfrm>
          <a:custGeom>
            <a:avLst/>
            <a:gdLst/>
            <a:ahLst/>
            <a:cxnLst/>
            <a:rect l="l" t="t" r="r" b="b"/>
            <a:pathLst>
              <a:path w="4815839" h="1892104">
                <a:moveTo>
                  <a:pt x="0" y="0"/>
                </a:moveTo>
                <a:lnTo>
                  <a:pt x="4815839" y="0"/>
                </a:lnTo>
                <a:lnTo>
                  <a:pt x="4815839" y="1892104"/>
                </a:lnTo>
                <a:lnTo>
                  <a:pt x="0" y="1892104"/>
                </a:lnTo>
                <a:lnTo>
                  <a:pt x="0" y="0"/>
                </a:lnTo>
                <a:close/>
              </a:path>
            </a:pathLst>
          </a:custGeom>
          <a:blipFill>
            <a:blip r:embed="rId8"/>
            <a:stretch>
              <a:fillRect r="-2716"/>
            </a:stretch>
          </a:blipFill>
        </p:spPr>
        <p:txBody>
          <a:bodyPr/>
          <a:lstStyle/>
          <a:p>
            <a:endParaRPr lang="nl-NL"/>
          </a:p>
        </p:txBody>
      </p:sp>
      <p:sp>
        <p:nvSpPr>
          <p:cNvPr id="13" name="Freeform 13"/>
          <p:cNvSpPr/>
          <p:nvPr/>
        </p:nvSpPr>
        <p:spPr>
          <a:xfrm>
            <a:off x="9953593" y="7800801"/>
            <a:ext cx="4655382" cy="1775048"/>
          </a:xfrm>
          <a:custGeom>
            <a:avLst/>
            <a:gdLst/>
            <a:ahLst/>
            <a:cxnLst/>
            <a:rect l="l" t="t" r="r" b="b"/>
            <a:pathLst>
              <a:path w="4655382" h="1775048">
                <a:moveTo>
                  <a:pt x="0" y="0"/>
                </a:moveTo>
                <a:lnTo>
                  <a:pt x="4655382" y="0"/>
                </a:lnTo>
                <a:lnTo>
                  <a:pt x="4655382" y="1775049"/>
                </a:lnTo>
                <a:lnTo>
                  <a:pt x="0" y="1775049"/>
                </a:lnTo>
                <a:lnTo>
                  <a:pt x="0" y="0"/>
                </a:lnTo>
                <a:close/>
              </a:path>
            </a:pathLst>
          </a:custGeom>
          <a:blipFill>
            <a:blip r:embed="rId9"/>
            <a:stretch>
              <a:fillRect l="-2704"/>
            </a:stretch>
          </a:blipFill>
        </p:spPr>
        <p:txBody>
          <a:bodyPr/>
          <a:lstStyle/>
          <a:p>
            <a:endParaRPr lang="nl-NL"/>
          </a:p>
        </p:txBody>
      </p:sp>
      <p:sp>
        <p:nvSpPr>
          <p:cNvPr id="14" name="TextBox 14"/>
          <p:cNvSpPr txBox="1"/>
          <p:nvPr/>
        </p:nvSpPr>
        <p:spPr>
          <a:xfrm>
            <a:off x="1028700" y="2029094"/>
            <a:ext cx="14543616" cy="393656"/>
          </a:xfrm>
          <a:prstGeom prst="rect">
            <a:avLst/>
          </a:prstGeom>
        </p:spPr>
        <p:txBody>
          <a:bodyPr lIns="0" tIns="0" rIns="0" bIns="0" rtlCol="0" anchor="t">
            <a:spAutoFit/>
          </a:bodyPr>
          <a:lstStyle/>
          <a:p>
            <a:pPr marL="539749" lvl="1" indent="-269875" algn="l">
              <a:lnSpc>
                <a:spcPts val="3124"/>
              </a:lnSpc>
              <a:buFont typeface="Arial"/>
              <a:buChar char="•"/>
            </a:pPr>
            <a:r>
              <a:rPr lang="en-US" sz="2499" b="1">
                <a:solidFill>
                  <a:srgbClr val="000000"/>
                </a:solidFill>
                <a:latin typeface="Open Sans Bold"/>
                <a:ea typeface="Open Sans Bold"/>
                <a:cs typeface="Open Sans Bold"/>
                <a:sym typeface="Open Sans Bold"/>
              </a:rPr>
              <a:t>Binary</a:t>
            </a:r>
            <a:r>
              <a:rPr lang="en-US" sz="2499">
                <a:solidFill>
                  <a:srgbClr val="000000"/>
                </a:solidFill>
                <a:latin typeface="Open Sans"/>
                <a:ea typeface="Open Sans"/>
                <a:cs typeface="Open Sans"/>
                <a:sym typeface="Open Sans"/>
              </a:rPr>
              <a:t> Yes/No questions can unintentionally reveal which answer is preferable/acceptable</a:t>
            </a:r>
          </a:p>
        </p:txBody>
      </p:sp>
      <p:sp>
        <p:nvSpPr>
          <p:cNvPr id="15" name="TextBox 15"/>
          <p:cNvSpPr txBox="1"/>
          <p:nvPr/>
        </p:nvSpPr>
        <p:spPr>
          <a:xfrm>
            <a:off x="1028700" y="2823125"/>
            <a:ext cx="14543616" cy="1174638"/>
          </a:xfrm>
          <a:prstGeom prst="rect">
            <a:avLst/>
          </a:prstGeom>
        </p:spPr>
        <p:txBody>
          <a:bodyPr lIns="0" tIns="0" rIns="0" bIns="0" rtlCol="0" anchor="t">
            <a:spAutoFit/>
          </a:bodyPr>
          <a:lstStyle/>
          <a:p>
            <a:pPr marL="539749" lvl="1" indent="-269875" algn="l">
              <a:lnSpc>
                <a:spcPts val="3124"/>
              </a:lnSpc>
              <a:buFont typeface="Arial"/>
              <a:buChar char="•"/>
            </a:pPr>
            <a:r>
              <a:rPr lang="en-US" sz="2499">
                <a:solidFill>
                  <a:srgbClr val="000000"/>
                </a:solidFill>
                <a:latin typeface="Open Sans"/>
                <a:ea typeface="Open Sans"/>
                <a:cs typeface="Open Sans"/>
                <a:sym typeface="Open Sans"/>
              </a:rPr>
              <a:t>Often they create an obvious "right" answer (shorter path, lower price) and "wrong" answer (more questions, higher price), tempting users to choose the path of least resistance, even if it's not entirely accurate.</a:t>
            </a:r>
          </a:p>
        </p:txBody>
      </p:sp>
      <p:sp>
        <p:nvSpPr>
          <p:cNvPr id="16" name="TextBox 16"/>
          <p:cNvSpPr txBox="1"/>
          <p:nvPr/>
        </p:nvSpPr>
        <p:spPr>
          <a:xfrm>
            <a:off x="1028700" y="1098521"/>
            <a:ext cx="5392353" cy="530206"/>
          </a:xfrm>
          <a:prstGeom prst="rect">
            <a:avLst/>
          </a:prstGeom>
        </p:spPr>
        <p:txBody>
          <a:bodyPr lIns="0" tIns="0" rIns="0" bIns="0" rtlCol="0" anchor="t">
            <a:spAutoFit/>
          </a:bodyPr>
          <a:lstStyle/>
          <a:p>
            <a:pPr algn="just">
              <a:lnSpc>
                <a:spcPts val="3999"/>
              </a:lnSpc>
            </a:pPr>
            <a:r>
              <a:rPr lang="en-US" sz="3999" b="1">
                <a:solidFill>
                  <a:srgbClr val="F00464"/>
                </a:solidFill>
                <a:latin typeface="Open Sans Bold"/>
                <a:ea typeface="Open Sans Bold"/>
                <a:cs typeface="Open Sans Bold"/>
                <a:sym typeface="Open Sans Bold"/>
              </a:rPr>
              <a:t>WHAT GOES WRONG</a:t>
            </a:r>
          </a:p>
        </p:txBody>
      </p:sp>
      <p:sp>
        <p:nvSpPr>
          <p:cNvPr id="17" name="TextBox 17"/>
          <p:cNvSpPr txBox="1"/>
          <p:nvPr/>
        </p:nvSpPr>
        <p:spPr>
          <a:xfrm>
            <a:off x="2374188" y="4579538"/>
            <a:ext cx="716589" cy="221523"/>
          </a:xfrm>
          <a:prstGeom prst="rect">
            <a:avLst/>
          </a:prstGeom>
        </p:spPr>
        <p:txBody>
          <a:bodyPr lIns="0" tIns="0" rIns="0" bIns="0" rtlCol="0" anchor="t">
            <a:spAutoFit/>
          </a:bodyPr>
          <a:lstStyle/>
          <a:p>
            <a:pPr algn="l">
              <a:lnSpc>
                <a:spcPts val="1738"/>
              </a:lnSpc>
            </a:pPr>
            <a:r>
              <a:rPr lang="en-US" sz="1391" b="1">
                <a:solidFill>
                  <a:srgbClr val="FFFFFF"/>
                </a:solidFill>
                <a:latin typeface="Open Sans Bold"/>
                <a:ea typeface="Open Sans Bold"/>
                <a:cs typeface="Open Sans Bold"/>
                <a:sym typeface="Open Sans Bold"/>
              </a:rPr>
              <a:t>DUTCH</a:t>
            </a:r>
          </a:p>
        </p:txBody>
      </p:sp>
      <p:sp>
        <p:nvSpPr>
          <p:cNvPr id="18" name="TextBox 18"/>
          <p:cNvSpPr txBox="1"/>
          <p:nvPr/>
        </p:nvSpPr>
        <p:spPr>
          <a:xfrm>
            <a:off x="2374188" y="6755144"/>
            <a:ext cx="857945" cy="221523"/>
          </a:xfrm>
          <a:prstGeom prst="rect">
            <a:avLst/>
          </a:prstGeom>
        </p:spPr>
        <p:txBody>
          <a:bodyPr lIns="0" tIns="0" rIns="0" bIns="0" rtlCol="0" anchor="t">
            <a:spAutoFit/>
          </a:bodyPr>
          <a:lstStyle/>
          <a:p>
            <a:pPr algn="l">
              <a:lnSpc>
                <a:spcPts val="1738"/>
              </a:lnSpc>
            </a:pPr>
            <a:r>
              <a:rPr lang="en-US" sz="1391" b="1">
                <a:solidFill>
                  <a:srgbClr val="FFFFFF"/>
                </a:solidFill>
                <a:latin typeface="Open Sans Bold"/>
                <a:ea typeface="Open Sans Bold"/>
                <a:cs typeface="Open Sans Bold"/>
                <a:sym typeface="Open Sans Bold"/>
              </a:rPr>
              <a:t>ENGLISH</a:t>
            </a:r>
          </a:p>
        </p:txBody>
      </p:sp>
      <p:sp>
        <p:nvSpPr>
          <p:cNvPr id="19" name="TextBox 19"/>
          <p:cNvSpPr txBox="1"/>
          <p:nvPr/>
        </p:nvSpPr>
        <p:spPr>
          <a:xfrm>
            <a:off x="9953593" y="4558644"/>
            <a:ext cx="714903" cy="221024"/>
          </a:xfrm>
          <a:prstGeom prst="rect">
            <a:avLst/>
          </a:prstGeom>
        </p:spPr>
        <p:txBody>
          <a:bodyPr lIns="0" tIns="0" rIns="0" bIns="0" rtlCol="0" anchor="t">
            <a:spAutoFit/>
          </a:bodyPr>
          <a:lstStyle/>
          <a:p>
            <a:pPr algn="l">
              <a:lnSpc>
                <a:spcPts val="1734"/>
              </a:lnSpc>
            </a:pPr>
            <a:r>
              <a:rPr lang="en-US" sz="1387" b="1">
                <a:solidFill>
                  <a:srgbClr val="FFFFFF"/>
                </a:solidFill>
                <a:latin typeface="Open Sans Bold"/>
                <a:ea typeface="Open Sans Bold"/>
                <a:cs typeface="Open Sans Bold"/>
                <a:sym typeface="Open Sans Bold"/>
              </a:rPr>
              <a:t>DUTCH</a:t>
            </a:r>
          </a:p>
        </p:txBody>
      </p:sp>
      <p:sp>
        <p:nvSpPr>
          <p:cNvPr id="20" name="TextBox 20"/>
          <p:cNvSpPr txBox="1"/>
          <p:nvPr/>
        </p:nvSpPr>
        <p:spPr>
          <a:xfrm>
            <a:off x="9988156" y="7482840"/>
            <a:ext cx="855926" cy="221024"/>
          </a:xfrm>
          <a:prstGeom prst="rect">
            <a:avLst/>
          </a:prstGeom>
        </p:spPr>
        <p:txBody>
          <a:bodyPr lIns="0" tIns="0" rIns="0" bIns="0" rtlCol="0" anchor="t">
            <a:spAutoFit/>
          </a:bodyPr>
          <a:lstStyle/>
          <a:p>
            <a:pPr algn="l">
              <a:lnSpc>
                <a:spcPts val="1734"/>
              </a:lnSpc>
            </a:pPr>
            <a:r>
              <a:rPr lang="en-US" sz="1387" b="1">
                <a:solidFill>
                  <a:srgbClr val="FFFFFF"/>
                </a:solidFill>
                <a:latin typeface="Open Sans Bold"/>
                <a:ea typeface="Open Sans Bold"/>
                <a:cs typeface="Open Sans Bold"/>
                <a:sym typeface="Open Sans Bold"/>
              </a:rPr>
              <a:t>ENGLISH</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423833" y="2963446"/>
            <a:ext cx="745069" cy="797253"/>
          </a:xfrm>
          <a:custGeom>
            <a:avLst/>
            <a:gdLst/>
            <a:ahLst/>
            <a:cxnLst/>
            <a:rect l="l" t="t" r="r" b="b"/>
            <a:pathLst>
              <a:path w="745069" h="797253">
                <a:moveTo>
                  <a:pt x="0" y="0"/>
                </a:moveTo>
                <a:lnTo>
                  <a:pt x="745069" y="0"/>
                </a:lnTo>
                <a:lnTo>
                  <a:pt x="745069" y="797253"/>
                </a:lnTo>
                <a:lnTo>
                  <a:pt x="0" y="7972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grpSp>
        <p:nvGrpSpPr>
          <p:cNvPr id="3" name="Group 3"/>
          <p:cNvGrpSpPr/>
          <p:nvPr/>
        </p:nvGrpSpPr>
        <p:grpSpPr>
          <a:xfrm>
            <a:off x="1028700" y="3957156"/>
            <a:ext cx="16230600" cy="2620366"/>
            <a:chOff x="0" y="0"/>
            <a:chExt cx="21640800" cy="3493821"/>
          </a:xfrm>
        </p:grpSpPr>
        <p:grpSp>
          <p:nvGrpSpPr>
            <p:cNvPr id="4" name="Group 4"/>
            <p:cNvGrpSpPr/>
            <p:nvPr/>
          </p:nvGrpSpPr>
          <p:grpSpPr>
            <a:xfrm>
              <a:off x="0" y="198624"/>
              <a:ext cx="21640800" cy="3295197"/>
              <a:chOff x="0" y="0"/>
              <a:chExt cx="4274726" cy="650903"/>
            </a:xfrm>
          </p:grpSpPr>
          <p:sp>
            <p:nvSpPr>
              <p:cNvPr id="5" name="Freeform 5"/>
              <p:cNvSpPr/>
              <p:nvPr/>
            </p:nvSpPr>
            <p:spPr>
              <a:xfrm>
                <a:off x="0" y="0"/>
                <a:ext cx="4274726" cy="650903"/>
              </a:xfrm>
              <a:custGeom>
                <a:avLst/>
                <a:gdLst/>
                <a:ahLst/>
                <a:cxnLst/>
                <a:rect l="l" t="t" r="r" b="b"/>
                <a:pathLst>
                  <a:path w="4274726" h="650903">
                    <a:moveTo>
                      <a:pt x="11925" y="0"/>
                    </a:moveTo>
                    <a:lnTo>
                      <a:pt x="4262801" y="0"/>
                    </a:lnTo>
                    <a:cubicBezTo>
                      <a:pt x="4269387" y="0"/>
                      <a:pt x="4274726" y="5339"/>
                      <a:pt x="4274726" y="11925"/>
                    </a:cubicBezTo>
                    <a:lnTo>
                      <a:pt x="4274726" y="638978"/>
                    </a:lnTo>
                    <a:cubicBezTo>
                      <a:pt x="4274726" y="645564"/>
                      <a:pt x="4269387" y="650903"/>
                      <a:pt x="4262801" y="650903"/>
                    </a:cubicBezTo>
                    <a:lnTo>
                      <a:pt x="11925" y="650903"/>
                    </a:lnTo>
                    <a:cubicBezTo>
                      <a:pt x="5339" y="650903"/>
                      <a:pt x="0" y="645564"/>
                      <a:pt x="0" y="638978"/>
                    </a:cubicBezTo>
                    <a:lnTo>
                      <a:pt x="0" y="11925"/>
                    </a:lnTo>
                    <a:cubicBezTo>
                      <a:pt x="0" y="5339"/>
                      <a:pt x="5339" y="0"/>
                      <a:pt x="11925" y="0"/>
                    </a:cubicBezTo>
                    <a:close/>
                  </a:path>
                </a:pathLst>
              </a:custGeom>
              <a:solidFill>
                <a:srgbClr val="ED9AC2">
                  <a:alpha val="29804"/>
                </a:srgbClr>
              </a:solidFill>
            </p:spPr>
            <p:txBody>
              <a:bodyPr/>
              <a:lstStyle/>
              <a:p>
                <a:endParaRPr lang="nl-NL"/>
              </a:p>
            </p:txBody>
          </p:sp>
          <p:sp>
            <p:nvSpPr>
              <p:cNvPr id="6" name="TextBox 6"/>
              <p:cNvSpPr txBox="1"/>
              <p:nvPr/>
            </p:nvSpPr>
            <p:spPr>
              <a:xfrm>
                <a:off x="0" y="-38100"/>
                <a:ext cx="4274726" cy="689003"/>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0" y="-19050"/>
              <a:ext cx="21420493" cy="3121786"/>
            </a:xfrm>
            <a:prstGeom prst="rect">
              <a:avLst/>
            </a:prstGeom>
          </p:spPr>
          <p:txBody>
            <a:bodyPr lIns="0" tIns="0" rIns="0" bIns="0" rtlCol="0" anchor="t">
              <a:spAutoFit/>
            </a:bodyPr>
            <a:lstStyle/>
            <a:p>
              <a:pPr algn="l">
                <a:lnSpc>
                  <a:spcPts val="3124"/>
                </a:lnSpc>
              </a:pPr>
              <a:endParaRPr/>
            </a:p>
            <a:p>
              <a:pPr marL="539749" lvl="1" indent="-269875" algn="l">
                <a:lnSpc>
                  <a:spcPts val="3124"/>
                </a:lnSpc>
                <a:buFont typeface="Arial"/>
                <a:buChar char="•"/>
              </a:pPr>
              <a:r>
                <a:rPr lang="en-US" sz="2499">
                  <a:solidFill>
                    <a:srgbClr val="000000"/>
                  </a:solidFill>
                  <a:latin typeface="Open Sans"/>
                  <a:ea typeface="Open Sans"/>
                  <a:cs typeface="Open Sans"/>
                  <a:sym typeface="Open Sans"/>
                </a:rPr>
                <a:t>When there is a clear "right" and "wrong" answer, people are motivated to say what they think we want to hear or what will help them </a:t>
              </a:r>
              <a:r>
                <a:rPr lang="en-US" sz="2499" b="1">
                  <a:solidFill>
                    <a:srgbClr val="000000"/>
                  </a:solidFill>
                  <a:latin typeface="Open Sans Bold"/>
                  <a:ea typeface="Open Sans Bold"/>
                  <a:cs typeface="Open Sans Bold"/>
                  <a:sym typeface="Open Sans Bold"/>
                </a:rPr>
                <a:t>achieve their goal</a:t>
              </a:r>
              <a:r>
                <a:rPr lang="en-US" sz="2499">
                  <a:solidFill>
                    <a:srgbClr val="000000"/>
                  </a:solidFill>
                  <a:latin typeface="Open Sans"/>
                  <a:ea typeface="Open Sans"/>
                  <a:cs typeface="Open Sans"/>
                  <a:sym typeface="Open Sans"/>
                </a:rPr>
                <a:t> (completing the journey, getting a quote).</a:t>
              </a:r>
            </a:p>
            <a:p>
              <a:pPr algn="l">
                <a:lnSpc>
                  <a:spcPts val="3124"/>
                </a:lnSpc>
              </a:pPr>
              <a:endParaRPr lang="en-US" sz="2499">
                <a:solidFill>
                  <a:srgbClr val="000000"/>
                </a:solidFill>
                <a:latin typeface="Open Sans"/>
                <a:ea typeface="Open Sans"/>
                <a:cs typeface="Open Sans"/>
                <a:sym typeface="Open Sans"/>
              </a:endParaRPr>
            </a:p>
            <a:p>
              <a:pPr marL="539749" lvl="1" indent="-269875" algn="l">
                <a:lnSpc>
                  <a:spcPts val="3124"/>
                </a:lnSpc>
                <a:buFont typeface="Arial"/>
                <a:buChar char="•"/>
              </a:pPr>
              <a:r>
                <a:rPr lang="en-US" sz="2499">
                  <a:solidFill>
                    <a:srgbClr val="000000"/>
                  </a:solidFill>
                  <a:latin typeface="Open Sans"/>
                  <a:ea typeface="Open Sans"/>
                  <a:cs typeface="Open Sans"/>
                  <a:sym typeface="Open Sans"/>
                </a:rPr>
                <a:t>Binary questions can trigger the </a:t>
              </a:r>
              <a:r>
                <a:rPr lang="en-US" sz="2499" b="1">
                  <a:solidFill>
                    <a:srgbClr val="000000"/>
                  </a:solidFill>
                  <a:latin typeface="Open Sans Bold"/>
                  <a:ea typeface="Open Sans Bold"/>
                  <a:cs typeface="Open Sans Bold"/>
                  <a:sym typeface="Open Sans Bold"/>
                </a:rPr>
                <a:t>social desirability bias</a:t>
              </a:r>
              <a:r>
                <a:rPr lang="en-US" sz="2499">
                  <a:solidFill>
                    <a:srgbClr val="000000"/>
                  </a:solidFill>
                  <a:latin typeface="Open Sans"/>
                  <a:ea typeface="Open Sans"/>
                  <a:cs typeface="Open Sans"/>
                  <a:sym typeface="Open Sans"/>
                </a:rPr>
                <a:t> — people tend to answer questions in a way that will be viewed favourably by others, which is exacerbated when one option clearly sounds worse.</a:t>
              </a:r>
            </a:p>
          </p:txBody>
        </p:sp>
      </p:grpSp>
      <p:sp>
        <p:nvSpPr>
          <p:cNvPr id="8" name="TextBox 8"/>
          <p:cNvSpPr txBox="1"/>
          <p:nvPr/>
        </p:nvSpPr>
        <p:spPr>
          <a:xfrm>
            <a:off x="4204483" y="3230493"/>
            <a:ext cx="8219350" cy="530206"/>
          </a:xfrm>
          <a:prstGeom prst="rect">
            <a:avLst/>
          </a:prstGeom>
        </p:spPr>
        <p:txBody>
          <a:bodyPr lIns="0" tIns="0" rIns="0" bIns="0" rtlCol="0" anchor="t">
            <a:spAutoFit/>
          </a:bodyPr>
          <a:lstStyle/>
          <a:p>
            <a:pPr algn="just">
              <a:lnSpc>
                <a:spcPts val="3999"/>
              </a:lnSpc>
            </a:pPr>
            <a:r>
              <a:rPr lang="en-US" sz="3999" b="1">
                <a:solidFill>
                  <a:srgbClr val="F00464"/>
                </a:solidFill>
                <a:latin typeface="Open Sans Bold"/>
                <a:ea typeface="Open Sans Bold"/>
                <a:cs typeface="Open Sans Bold"/>
                <a:sym typeface="Open Sans Bold"/>
              </a:rPr>
              <a:t>BEHAVIOURAL SCIENCE INSIGHT</a:t>
            </a:r>
          </a:p>
        </p:txBody>
      </p:sp>
      <p:sp>
        <p:nvSpPr>
          <p:cNvPr id="9" name="Freeform 9"/>
          <p:cNvSpPr/>
          <p:nvPr/>
        </p:nvSpPr>
        <p:spPr>
          <a:xfrm>
            <a:off x="1028700" y="9258300"/>
            <a:ext cx="2701054" cy="428792"/>
          </a:xfrm>
          <a:custGeom>
            <a:avLst/>
            <a:gdLst/>
            <a:ahLst/>
            <a:cxnLst/>
            <a:rect l="l" t="t" r="r" b="b"/>
            <a:pathLst>
              <a:path w="2701054" h="428792">
                <a:moveTo>
                  <a:pt x="0" y="0"/>
                </a:moveTo>
                <a:lnTo>
                  <a:pt x="2701054" y="0"/>
                </a:lnTo>
                <a:lnTo>
                  <a:pt x="2701054" y="428792"/>
                </a:lnTo>
                <a:lnTo>
                  <a:pt x="0" y="428792"/>
                </a:lnTo>
                <a:lnTo>
                  <a:pt x="0" y="0"/>
                </a:lnTo>
                <a:close/>
              </a:path>
            </a:pathLst>
          </a:custGeom>
          <a:blipFill>
            <a:blip r:embed="rId4"/>
            <a:stretch>
              <a:fillRect/>
            </a:stretch>
          </a:blipFill>
        </p:spPr>
        <p:txBody>
          <a:bodyPr/>
          <a:lstStyle/>
          <a:p>
            <a:endParaRPr lang="nl-NL"/>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4219964"/>
            <a:ext cx="16230600" cy="2848312"/>
            <a:chOff x="0" y="0"/>
            <a:chExt cx="4274726" cy="750173"/>
          </a:xfrm>
        </p:grpSpPr>
        <p:sp>
          <p:nvSpPr>
            <p:cNvPr id="3" name="Freeform 3"/>
            <p:cNvSpPr/>
            <p:nvPr/>
          </p:nvSpPr>
          <p:spPr>
            <a:xfrm>
              <a:off x="0" y="0"/>
              <a:ext cx="4274726" cy="750173"/>
            </a:xfrm>
            <a:custGeom>
              <a:avLst/>
              <a:gdLst/>
              <a:ahLst/>
              <a:cxnLst/>
              <a:rect l="l" t="t" r="r" b="b"/>
              <a:pathLst>
                <a:path w="4274726" h="750173">
                  <a:moveTo>
                    <a:pt x="11925" y="0"/>
                  </a:moveTo>
                  <a:lnTo>
                    <a:pt x="4262801" y="0"/>
                  </a:lnTo>
                  <a:cubicBezTo>
                    <a:pt x="4269387" y="0"/>
                    <a:pt x="4274726" y="5339"/>
                    <a:pt x="4274726" y="11925"/>
                  </a:cubicBezTo>
                  <a:lnTo>
                    <a:pt x="4274726" y="738248"/>
                  </a:lnTo>
                  <a:cubicBezTo>
                    <a:pt x="4274726" y="744834"/>
                    <a:pt x="4269387" y="750173"/>
                    <a:pt x="4262801" y="750173"/>
                  </a:cubicBezTo>
                  <a:lnTo>
                    <a:pt x="11925" y="750173"/>
                  </a:lnTo>
                  <a:cubicBezTo>
                    <a:pt x="5339" y="750173"/>
                    <a:pt x="0" y="744834"/>
                    <a:pt x="0" y="738248"/>
                  </a:cubicBezTo>
                  <a:lnTo>
                    <a:pt x="0" y="11925"/>
                  </a:lnTo>
                  <a:cubicBezTo>
                    <a:pt x="0" y="5339"/>
                    <a:pt x="5339" y="0"/>
                    <a:pt x="11925" y="0"/>
                  </a:cubicBezTo>
                  <a:close/>
                </a:path>
              </a:pathLst>
            </a:custGeom>
            <a:solidFill>
              <a:srgbClr val="ED9AC2">
                <a:alpha val="29804"/>
              </a:srgbClr>
            </a:solidFill>
          </p:spPr>
          <p:txBody>
            <a:bodyPr/>
            <a:lstStyle/>
            <a:p>
              <a:endParaRPr lang="nl-NL"/>
            </a:p>
          </p:txBody>
        </p:sp>
        <p:sp>
          <p:nvSpPr>
            <p:cNvPr id="4" name="TextBox 4"/>
            <p:cNvSpPr txBox="1"/>
            <p:nvPr/>
          </p:nvSpPr>
          <p:spPr>
            <a:xfrm>
              <a:off x="0" y="-38100"/>
              <a:ext cx="4274726" cy="78827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00" y="4403013"/>
            <a:ext cx="15024543" cy="2346102"/>
          </a:xfrm>
          <a:prstGeom prst="rect">
            <a:avLst/>
          </a:prstGeom>
        </p:spPr>
        <p:txBody>
          <a:bodyPr lIns="0" tIns="0" rIns="0" bIns="0" rtlCol="0" anchor="t">
            <a:spAutoFit/>
          </a:bodyPr>
          <a:lstStyle/>
          <a:p>
            <a:pPr marL="539749" lvl="1" indent="-269875" algn="l">
              <a:lnSpc>
                <a:spcPts val="3124"/>
              </a:lnSpc>
              <a:buFont typeface="Arial"/>
              <a:buChar char="•"/>
            </a:pPr>
            <a:r>
              <a:rPr lang="en-US" sz="2499" b="1">
                <a:solidFill>
                  <a:srgbClr val="000000"/>
                </a:solidFill>
                <a:latin typeface="Open Sans Bold"/>
                <a:ea typeface="Open Sans Bold"/>
                <a:cs typeface="Open Sans Bold"/>
                <a:sym typeface="Open Sans Bold"/>
              </a:rPr>
              <a:t>Framing:</a:t>
            </a:r>
            <a:r>
              <a:rPr lang="en-US" sz="2499">
                <a:solidFill>
                  <a:srgbClr val="000000"/>
                </a:solidFill>
                <a:latin typeface="Open Sans"/>
                <a:ea typeface="Open Sans"/>
                <a:cs typeface="Open Sans"/>
                <a:sym typeface="Open Sans"/>
              </a:rPr>
              <a:t> Use multiple-choice questions to avoid signalling the “right” answer.</a:t>
            </a:r>
          </a:p>
          <a:p>
            <a:pPr algn="l">
              <a:lnSpc>
                <a:spcPts val="3124"/>
              </a:lnSpc>
            </a:pPr>
            <a:endParaRPr lang="en-US" sz="2499">
              <a:solidFill>
                <a:srgbClr val="000000"/>
              </a:solidFill>
              <a:latin typeface="Open Sans"/>
              <a:ea typeface="Open Sans"/>
              <a:cs typeface="Open Sans"/>
              <a:sym typeface="Open Sans"/>
            </a:endParaRPr>
          </a:p>
          <a:p>
            <a:pPr marL="539749" lvl="1" indent="-269875" algn="l">
              <a:lnSpc>
                <a:spcPts val="3124"/>
              </a:lnSpc>
              <a:buFont typeface="Arial"/>
              <a:buChar char="•"/>
            </a:pPr>
            <a:r>
              <a:rPr lang="en-US" sz="2499" b="1">
                <a:solidFill>
                  <a:srgbClr val="000000"/>
                </a:solidFill>
                <a:latin typeface="Open Sans Bold"/>
                <a:ea typeface="Open Sans Bold"/>
                <a:cs typeface="Open Sans Bold"/>
                <a:sym typeface="Open Sans Bold"/>
              </a:rPr>
              <a:t>Wording:</a:t>
            </a:r>
            <a:r>
              <a:rPr lang="en-US" sz="2499">
                <a:solidFill>
                  <a:srgbClr val="000000"/>
                </a:solidFill>
                <a:latin typeface="Open Sans"/>
                <a:ea typeface="Open Sans"/>
                <a:cs typeface="Open Sans"/>
                <a:sym typeface="Open Sans"/>
              </a:rPr>
              <a:t> Keep language neutral and non-judgemental.</a:t>
            </a:r>
          </a:p>
          <a:p>
            <a:pPr algn="l">
              <a:lnSpc>
                <a:spcPts val="3124"/>
              </a:lnSpc>
            </a:pPr>
            <a:endParaRPr lang="en-US" sz="2499">
              <a:solidFill>
                <a:srgbClr val="000000"/>
              </a:solidFill>
              <a:latin typeface="Open Sans"/>
              <a:ea typeface="Open Sans"/>
              <a:cs typeface="Open Sans"/>
              <a:sym typeface="Open Sans"/>
            </a:endParaRPr>
          </a:p>
          <a:p>
            <a:pPr marL="539749" lvl="1" indent="-269875" algn="l">
              <a:lnSpc>
                <a:spcPts val="3124"/>
              </a:lnSpc>
              <a:buFont typeface="Arial"/>
              <a:buChar char="•"/>
            </a:pPr>
            <a:r>
              <a:rPr lang="en-US" sz="2499" b="1">
                <a:solidFill>
                  <a:srgbClr val="000000"/>
                </a:solidFill>
                <a:latin typeface="Open Sans Bold"/>
                <a:ea typeface="Open Sans Bold"/>
                <a:cs typeface="Open Sans Bold"/>
                <a:sym typeface="Open Sans Bold"/>
              </a:rPr>
              <a:t>Normalising:</a:t>
            </a:r>
            <a:r>
              <a:rPr lang="en-US" sz="2499">
                <a:solidFill>
                  <a:srgbClr val="000000"/>
                </a:solidFill>
                <a:latin typeface="Open Sans"/>
                <a:ea typeface="Open Sans"/>
                <a:cs typeface="Open Sans"/>
                <a:sym typeface="Open Sans"/>
              </a:rPr>
              <a:t> Use response ranges that place extreme behaviours in the middle to normalise honest answers (e.g. 0–1 / 2–4 / 5–10 / 10+).</a:t>
            </a:r>
          </a:p>
        </p:txBody>
      </p:sp>
      <p:grpSp>
        <p:nvGrpSpPr>
          <p:cNvPr id="6" name="Group 6"/>
          <p:cNvGrpSpPr/>
          <p:nvPr/>
        </p:nvGrpSpPr>
        <p:grpSpPr>
          <a:xfrm>
            <a:off x="6775746" y="3017426"/>
            <a:ext cx="4736508" cy="777101"/>
            <a:chOff x="0" y="0"/>
            <a:chExt cx="6315344" cy="1036135"/>
          </a:xfrm>
        </p:grpSpPr>
        <p:sp>
          <p:nvSpPr>
            <p:cNvPr id="7" name="Freeform 7"/>
            <p:cNvSpPr/>
            <p:nvPr/>
          </p:nvSpPr>
          <p:spPr>
            <a:xfrm>
              <a:off x="5186042" y="0"/>
              <a:ext cx="1129302" cy="1036135"/>
            </a:xfrm>
            <a:custGeom>
              <a:avLst/>
              <a:gdLst/>
              <a:ahLst/>
              <a:cxnLst/>
              <a:rect l="l" t="t" r="r" b="b"/>
              <a:pathLst>
                <a:path w="1129302" h="1036135">
                  <a:moveTo>
                    <a:pt x="0" y="0"/>
                  </a:moveTo>
                  <a:lnTo>
                    <a:pt x="1129302" y="0"/>
                  </a:lnTo>
                  <a:lnTo>
                    <a:pt x="1129302" y="1036135"/>
                  </a:lnTo>
                  <a:lnTo>
                    <a:pt x="0" y="10361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8" name="TextBox 8"/>
            <p:cNvSpPr txBox="1"/>
            <p:nvPr/>
          </p:nvSpPr>
          <p:spPr>
            <a:xfrm>
              <a:off x="0" y="303793"/>
              <a:ext cx="5186042" cy="732342"/>
            </a:xfrm>
            <a:prstGeom prst="rect">
              <a:avLst/>
            </a:prstGeom>
          </p:spPr>
          <p:txBody>
            <a:bodyPr lIns="0" tIns="0" rIns="0" bIns="0" rtlCol="0" anchor="t">
              <a:spAutoFit/>
            </a:bodyPr>
            <a:lstStyle/>
            <a:p>
              <a:pPr algn="just">
                <a:lnSpc>
                  <a:spcPts val="3999"/>
                </a:lnSpc>
              </a:pPr>
              <a:r>
                <a:rPr lang="en-US" sz="3999" b="1">
                  <a:solidFill>
                    <a:srgbClr val="F00464"/>
                  </a:solidFill>
                  <a:latin typeface="Open Sans Bold"/>
                  <a:ea typeface="Open Sans Bold"/>
                  <a:cs typeface="Open Sans Bold"/>
                  <a:sym typeface="Open Sans Bold"/>
                </a:rPr>
                <a:t>HOW TO FIX IT</a:t>
              </a:r>
            </a:p>
          </p:txBody>
        </p:sp>
      </p:grpSp>
      <p:sp>
        <p:nvSpPr>
          <p:cNvPr id="9" name="Freeform 9"/>
          <p:cNvSpPr/>
          <p:nvPr/>
        </p:nvSpPr>
        <p:spPr>
          <a:xfrm>
            <a:off x="1028700" y="9258300"/>
            <a:ext cx="2701054" cy="428792"/>
          </a:xfrm>
          <a:custGeom>
            <a:avLst/>
            <a:gdLst/>
            <a:ahLst/>
            <a:cxnLst/>
            <a:rect l="l" t="t" r="r" b="b"/>
            <a:pathLst>
              <a:path w="2701054" h="428792">
                <a:moveTo>
                  <a:pt x="0" y="0"/>
                </a:moveTo>
                <a:lnTo>
                  <a:pt x="2701054" y="0"/>
                </a:lnTo>
                <a:lnTo>
                  <a:pt x="2701054" y="428792"/>
                </a:lnTo>
                <a:lnTo>
                  <a:pt x="0" y="428792"/>
                </a:lnTo>
                <a:lnTo>
                  <a:pt x="0" y="0"/>
                </a:lnTo>
                <a:close/>
              </a:path>
            </a:pathLst>
          </a:custGeom>
          <a:blipFill>
            <a:blip r:embed="rId5"/>
            <a:stretch>
              <a:fillRect/>
            </a:stretch>
          </a:blipFill>
        </p:spPr>
        <p:txBody>
          <a:bodyPr/>
          <a:lstStyle/>
          <a:p>
            <a:endParaRPr lang="nl-NL"/>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18232" y="908710"/>
            <a:ext cx="846976" cy="777101"/>
          </a:xfrm>
          <a:custGeom>
            <a:avLst/>
            <a:gdLst/>
            <a:ahLst/>
            <a:cxnLst/>
            <a:rect l="l" t="t" r="r" b="b"/>
            <a:pathLst>
              <a:path w="846976" h="777101">
                <a:moveTo>
                  <a:pt x="0" y="0"/>
                </a:moveTo>
                <a:lnTo>
                  <a:pt x="846976" y="0"/>
                </a:lnTo>
                <a:lnTo>
                  <a:pt x="846976" y="777101"/>
                </a:lnTo>
                <a:lnTo>
                  <a:pt x="0" y="7771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3" name="TextBox 3"/>
          <p:cNvSpPr txBox="1"/>
          <p:nvPr/>
        </p:nvSpPr>
        <p:spPr>
          <a:xfrm>
            <a:off x="1028700" y="1155604"/>
            <a:ext cx="3889532" cy="530206"/>
          </a:xfrm>
          <a:prstGeom prst="rect">
            <a:avLst/>
          </a:prstGeom>
        </p:spPr>
        <p:txBody>
          <a:bodyPr lIns="0" tIns="0" rIns="0" bIns="0" rtlCol="0" anchor="t">
            <a:spAutoFit/>
          </a:bodyPr>
          <a:lstStyle/>
          <a:p>
            <a:pPr algn="just">
              <a:lnSpc>
                <a:spcPts val="3999"/>
              </a:lnSpc>
            </a:pPr>
            <a:r>
              <a:rPr lang="en-US" sz="3999" b="1">
                <a:solidFill>
                  <a:srgbClr val="F00464"/>
                </a:solidFill>
                <a:latin typeface="Open Sans Bold"/>
                <a:ea typeface="Open Sans Bold"/>
                <a:cs typeface="Open Sans Bold"/>
                <a:sym typeface="Open Sans Bold"/>
              </a:rPr>
              <a:t>HOW TO FIX IT</a:t>
            </a:r>
          </a:p>
        </p:txBody>
      </p:sp>
      <p:grpSp>
        <p:nvGrpSpPr>
          <p:cNvPr id="4" name="Group 4"/>
          <p:cNvGrpSpPr/>
          <p:nvPr/>
        </p:nvGrpSpPr>
        <p:grpSpPr>
          <a:xfrm>
            <a:off x="3421712" y="5731092"/>
            <a:ext cx="7771299" cy="2173204"/>
            <a:chOff x="0" y="0"/>
            <a:chExt cx="10361732" cy="2897605"/>
          </a:xfrm>
        </p:grpSpPr>
        <p:grpSp>
          <p:nvGrpSpPr>
            <p:cNvPr id="5" name="Group 5"/>
            <p:cNvGrpSpPr/>
            <p:nvPr/>
          </p:nvGrpSpPr>
          <p:grpSpPr>
            <a:xfrm>
              <a:off x="0" y="0"/>
              <a:ext cx="10361732" cy="2897605"/>
              <a:chOff x="0" y="0"/>
              <a:chExt cx="2553972" cy="714205"/>
            </a:xfrm>
          </p:grpSpPr>
          <p:sp>
            <p:nvSpPr>
              <p:cNvPr id="6" name="Freeform 6"/>
              <p:cNvSpPr/>
              <p:nvPr/>
            </p:nvSpPr>
            <p:spPr>
              <a:xfrm>
                <a:off x="0" y="0"/>
                <a:ext cx="2553972" cy="714205"/>
              </a:xfrm>
              <a:custGeom>
                <a:avLst/>
                <a:gdLst/>
                <a:ahLst/>
                <a:cxnLst/>
                <a:rect l="l" t="t" r="r" b="b"/>
                <a:pathLst>
                  <a:path w="2553972" h="714205">
                    <a:moveTo>
                      <a:pt x="24905" y="0"/>
                    </a:moveTo>
                    <a:lnTo>
                      <a:pt x="2529067" y="0"/>
                    </a:lnTo>
                    <a:cubicBezTo>
                      <a:pt x="2535672" y="0"/>
                      <a:pt x="2542007" y="2624"/>
                      <a:pt x="2546678" y="7295"/>
                    </a:cubicBezTo>
                    <a:cubicBezTo>
                      <a:pt x="2551349" y="11965"/>
                      <a:pt x="2553972" y="18300"/>
                      <a:pt x="2553972" y="24905"/>
                    </a:cubicBezTo>
                    <a:lnTo>
                      <a:pt x="2553972" y="689300"/>
                    </a:lnTo>
                    <a:cubicBezTo>
                      <a:pt x="2553972" y="695905"/>
                      <a:pt x="2551349" y="702240"/>
                      <a:pt x="2546678" y="706911"/>
                    </a:cubicBezTo>
                    <a:cubicBezTo>
                      <a:pt x="2542007" y="711581"/>
                      <a:pt x="2535672" y="714205"/>
                      <a:pt x="2529067" y="714205"/>
                    </a:cubicBezTo>
                    <a:lnTo>
                      <a:pt x="24905" y="714205"/>
                    </a:lnTo>
                    <a:cubicBezTo>
                      <a:pt x="18300" y="714205"/>
                      <a:pt x="11965" y="711581"/>
                      <a:pt x="7295" y="706911"/>
                    </a:cubicBezTo>
                    <a:cubicBezTo>
                      <a:pt x="2624" y="702240"/>
                      <a:pt x="0" y="695905"/>
                      <a:pt x="0" y="689300"/>
                    </a:cubicBezTo>
                    <a:lnTo>
                      <a:pt x="0" y="24905"/>
                    </a:lnTo>
                    <a:cubicBezTo>
                      <a:pt x="0" y="18300"/>
                      <a:pt x="2624" y="11965"/>
                      <a:pt x="7295" y="7295"/>
                    </a:cubicBezTo>
                    <a:cubicBezTo>
                      <a:pt x="11965" y="2624"/>
                      <a:pt x="18300" y="0"/>
                      <a:pt x="24905" y="0"/>
                    </a:cubicBezTo>
                    <a:close/>
                  </a:path>
                </a:pathLst>
              </a:custGeom>
              <a:solidFill>
                <a:srgbClr val="7ED957">
                  <a:alpha val="29804"/>
                </a:srgbClr>
              </a:solidFill>
            </p:spPr>
            <p:txBody>
              <a:bodyPr/>
              <a:lstStyle/>
              <a:p>
                <a:endParaRPr lang="nl-NL"/>
              </a:p>
            </p:txBody>
          </p:sp>
          <p:sp>
            <p:nvSpPr>
              <p:cNvPr id="7" name="TextBox 7"/>
              <p:cNvSpPr txBox="1"/>
              <p:nvPr/>
            </p:nvSpPr>
            <p:spPr>
              <a:xfrm>
                <a:off x="0" y="-38100"/>
                <a:ext cx="2553972" cy="752305"/>
              </a:xfrm>
              <a:prstGeom prst="rect">
                <a:avLst/>
              </a:prstGeom>
            </p:spPr>
            <p:txBody>
              <a:bodyPr lIns="40711" tIns="40711" rIns="40711" bIns="40711" rtlCol="0" anchor="ctr"/>
              <a:lstStyle/>
              <a:p>
                <a:pPr algn="ctr">
                  <a:lnSpc>
                    <a:spcPts val="2660"/>
                  </a:lnSpc>
                </a:pPr>
                <a:endParaRPr/>
              </a:p>
            </p:txBody>
          </p:sp>
        </p:grpSp>
        <p:sp>
          <p:nvSpPr>
            <p:cNvPr id="8" name="TextBox 8"/>
            <p:cNvSpPr txBox="1"/>
            <p:nvPr/>
          </p:nvSpPr>
          <p:spPr>
            <a:xfrm>
              <a:off x="272643" y="164151"/>
              <a:ext cx="9849597" cy="2516511"/>
            </a:xfrm>
            <a:prstGeom prst="rect">
              <a:avLst/>
            </a:prstGeom>
          </p:spPr>
          <p:txBody>
            <a:bodyPr lIns="0" tIns="0" rIns="0" bIns="0" rtlCol="0" anchor="t">
              <a:spAutoFit/>
            </a:bodyPr>
            <a:lstStyle/>
            <a:p>
              <a:pPr algn="l">
                <a:lnSpc>
                  <a:spcPts val="2504"/>
                </a:lnSpc>
              </a:pPr>
              <a:r>
                <a:rPr lang="en-US" sz="2003" b="1">
                  <a:solidFill>
                    <a:srgbClr val="000000"/>
                  </a:solidFill>
                  <a:latin typeface="Open Sans Bold"/>
                  <a:ea typeface="Open Sans Bold"/>
                  <a:cs typeface="Open Sans Bold"/>
                  <a:sym typeface="Open Sans Bold"/>
                </a:rPr>
                <a:t>How often do you drink alcohol? </a:t>
              </a:r>
            </a:p>
            <a:p>
              <a:pPr algn="l">
                <a:lnSpc>
                  <a:spcPts val="2504"/>
                </a:lnSpc>
              </a:pPr>
              <a:r>
                <a:rPr lang="en-US" sz="2003">
                  <a:solidFill>
                    <a:srgbClr val="000000"/>
                  </a:solidFill>
                  <a:latin typeface="Open Sans"/>
                  <a:ea typeface="Open Sans"/>
                  <a:cs typeface="Open Sans"/>
                  <a:sym typeface="Open Sans"/>
                </a:rPr>
                <a:t>☐ Every day </a:t>
              </a:r>
            </a:p>
            <a:p>
              <a:pPr algn="l">
                <a:lnSpc>
                  <a:spcPts val="2504"/>
                </a:lnSpc>
              </a:pPr>
              <a:r>
                <a:rPr lang="en-US" sz="2003">
                  <a:solidFill>
                    <a:srgbClr val="000000"/>
                  </a:solidFill>
                  <a:latin typeface="Open Sans"/>
                  <a:ea typeface="Open Sans"/>
                  <a:cs typeface="Open Sans"/>
                  <a:sym typeface="Open Sans"/>
                </a:rPr>
                <a:t>☐ Most days </a:t>
              </a:r>
            </a:p>
            <a:p>
              <a:pPr algn="l">
                <a:lnSpc>
                  <a:spcPts val="2504"/>
                </a:lnSpc>
              </a:pPr>
              <a:r>
                <a:rPr lang="en-US" sz="2003">
                  <a:solidFill>
                    <a:srgbClr val="000000"/>
                  </a:solidFill>
                  <a:latin typeface="Open Sans"/>
                  <a:ea typeface="Open Sans"/>
                  <a:cs typeface="Open Sans"/>
                  <a:sym typeface="Open Sans"/>
                </a:rPr>
                <a:t>☐ A few times per week </a:t>
              </a:r>
            </a:p>
            <a:p>
              <a:pPr algn="l">
                <a:lnSpc>
                  <a:spcPts val="2504"/>
                </a:lnSpc>
              </a:pPr>
              <a:r>
                <a:rPr lang="en-US" sz="2003">
                  <a:solidFill>
                    <a:srgbClr val="000000"/>
                  </a:solidFill>
                  <a:latin typeface="Open Sans"/>
                  <a:ea typeface="Open Sans"/>
                  <a:cs typeface="Open Sans"/>
                  <a:sym typeface="Open Sans"/>
                </a:rPr>
                <a:t>☐ Once or twice per week</a:t>
              </a:r>
            </a:p>
            <a:p>
              <a:pPr algn="l">
                <a:lnSpc>
                  <a:spcPts val="2504"/>
                </a:lnSpc>
              </a:pPr>
              <a:r>
                <a:rPr lang="en-US" sz="2003">
                  <a:solidFill>
                    <a:srgbClr val="000000"/>
                  </a:solidFill>
                  <a:latin typeface="Open Sans"/>
                  <a:ea typeface="Open Sans"/>
                  <a:cs typeface="Open Sans"/>
                  <a:sym typeface="Open Sans"/>
                </a:rPr>
                <a:t>☐ Less than once per week - or never</a:t>
              </a:r>
            </a:p>
          </p:txBody>
        </p:sp>
      </p:grpSp>
      <p:grpSp>
        <p:nvGrpSpPr>
          <p:cNvPr id="9" name="Group 9"/>
          <p:cNvGrpSpPr/>
          <p:nvPr/>
        </p:nvGrpSpPr>
        <p:grpSpPr>
          <a:xfrm rot="5400000">
            <a:off x="8880258" y="4879758"/>
            <a:ext cx="527483" cy="527483"/>
            <a:chOff x="0" y="0"/>
            <a:chExt cx="812800" cy="812800"/>
          </a:xfrm>
        </p:grpSpPr>
        <p:sp>
          <p:nvSpPr>
            <p:cNvPr id="10" name="Freeform 10"/>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000000"/>
            </a:solidFill>
          </p:spPr>
          <p:txBody>
            <a:bodyPr/>
            <a:lstStyle/>
            <a:p>
              <a:endParaRPr lang="nl-NL"/>
            </a:p>
          </p:txBody>
        </p:sp>
        <p:sp>
          <p:nvSpPr>
            <p:cNvPr id="11" name="TextBox 11"/>
            <p:cNvSpPr txBox="1"/>
            <p:nvPr/>
          </p:nvSpPr>
          <p:spPr>
            <a:xfrm>
              <a:off x="0" y="165100"/>
              <a:ext cx="711200" cy="444500"/>
            </a:xfrm>
            <a:prstGeom prst="rect">
              <a:avLst/>
            </a:prstGeom>
          </p:spPr>
          <p:txBody>
            <a:bodyPr lIns="48478" tIns="48478" rIns="48478" bIns="48478" rtlCol="0" anchor="ctr"/>
            <a:lstStyle/>
            <a:p>
              <a:pPr algn="ctr">
                <a:lnSpc>
                  <a:spcPts val="2660"/>
                </a:lnSpc>
              </a:pPr>
              <a:endParaRPr/>
            </a:p>
          </p:txBody>
        </p:sp>
      </p:grpSp>
      <p:sp>
        <p:nvSpPr>
          <p:cNvPr id="12" name="Freeform 12"/>
          <p:cNvSpPr/>
          <p:nvPr/>
        </p:nvSpPr>
        <p:spPr>
          <a:xfrm>
            <a:off x="1028700" y="9258300"/>
            <a:ext cx="2701054" cy="428792"/>
          </a:xfrm>
          <a:custGeom>
            <a:avLst/>
            <a:gdLst/>
            <a:ahLst/>
            <a:cxnLst/>
            <a:rect l="l" t="t" r="r" b="b"/>
            <a:pathLst>
              <a:path w="2701054" h="428792">
                <a:moveTo>
                  <a:pt x="0" y="0"/>
                </a:moveTo>
                <a:lnTo>
                  <a:pt x="2701054" y="0"/>
                </a:lnTo>
                <a:lnTo>
                  <a:pt x="2701054" y="428792"/>
                </a:lnTo>
                <a:lnTo>
                  <a:pt x="0" y="428792"/>
                </a:lnTo>
                <a:lnTo>
                  <a:pt x="0" y="0"/>
                </a:lnTo>
                <a:close/>
              </a:path>
            </a:pathLst>
          </a:custGeom>
          <a:blipFill>
            <a:blip r:embed="rId5"/>
            <a:stretch>
              <a:fillRect/>
            </a:stretch>
          </a:blipFill>
        </p:spPr>
        <p:txBody>
          <a:bodyPr/>
          <a:lstStyle/>
          <a:p>
            <a:endParaRPr lang="nl-NL"/>
          </a:p>
        </p:txBody>
      </p:sp>
      <p:grpSp>
        <p:nvGrpSpPr>
          <p:cNvPr id="13" name="Group 13"/>
          <p:cNvGrpSpPr/>
          <p:nvPr/>
        </p:nvGrpSpPr>
        <p:grpSpPr>
          <a:xfrm>
            <a:off x="4643897" y="2004943"/>
            <a:ext cx="9000205" cy="2550614"/>
            <a:chOff x="0" y="0"/>
            <a:chExt cx="12000273" cy="3400818"/>
          </a:xfrm>
        </p:grpSpPr>
        <p:grpSp>
          <p:nvGrpSpPr>
            <p:cNvPr id="14" name="Group 14"/>
            <p:cNvGrpSpPr/>
            <p:nvPr/>
          </p:nvGrpSpPr>
          <p:grpSpPr>
            <a:xfrm>
              <a:off x="0" y="0"/>
              <a:ext cx="12000273" cy="3400818"/>
              <a:chOff x="0" y="0"/>
              <a:chExt cx="2791252" cy="791027"/>
            </a:xfrm>
          </p:grpSpPr>
          <p:sp>
            <p:nvSpPr>
              <p:cNvPr id="15" name="Freeform 15"/>
              <p:cNvSpPr/>
              <p:nvPr/>
            </p:nvSpPr>
            <p:spPr>
              <a:xfrm>
                <a:off x="0" y="0"/>
                <a:ext cx="2791252" cy="791027"/>
              </a:xfrm>
              <a:custGeom>
                <a:avLst/>
                <a:gdLst/>
                <a:ahLst/>
                <a:cxnLst/>
                <a:rect l="l" t="t" r="r" b="b"/>
                <a:pathLst>
                  <a:path w="2791252" h="791027">
                    <a:moveTo>
                      <a:pt x="43010" y="0"/>
                    </a:moveTo>
                    <a:lnTo>
                      <a:pt x="2748242" y="0"/>
                    </a:lnTo>
                    <a:cubicBezTo>
                      <a:pt x="2771996" y="0"/>
                      <a:pt x="2791252" y="19256"/>
                      <a:pt x="2791252" y="43010"/>
                    </a:cubicBezTo>
                    <a:lnTo>
                      <a:pt x="2791252" y="748017"/>
                    </a:lnTo>
                    <a:cubicBezTo>
                      <a:pt x="2791252" y="771771"/>
                      <a:pt x="2771996" y="791027"/>
                      <a:pt x="2748242" y="791027"/>
                    </a:cubicBezTo>
                    <a:lnTo>
                      <a:pt x="43010" y="791027"/>
                    </a:lnTo>
                    <a:cubicBezTo>
                      <a:pt x="19256" y="791027"/>
                      <a:pt x="0" y="771771"/>
                      <a:pt x="0" y="748017"/>
                    </a:cubicBezTo>
                    <a:lnTo>
                      <a:pt x="0" y="43010"/>
                    </a:lnTo>
                    <a:cubicBezTo>
                      <a:pt x="0" y="19256"/>
                      <a:pt x="19256" y="0"/>
                      <a:pt x="43010" y="0"/>
                    </a:cubicBezTo>
                    <a:close/>
                  </a:path>
                </a:pathLst>
              </a:custGeom>
              <a:solidFill>
                <a:srgbClr val="000000">
                  <a:alpha val="0"/>
                </a:srgbClr>
              </a:solidFill>
              <a:ln w="19050" cap="rnd">
                <a:solidFill>
                  <a:srgbClr val="000000"/>
                </a:solidFill>
                <a:prstDash val="solid"/>
                <a:round/>
              </a:ln>
            </p:spPr>
            <p:txBody>
              <a:bodyPr/>
              <a:lstStyle/>
              <a:p>
                <a:endParaRPr lang="nl-NL"/>
              </a:p>
            </p:txBody>
          </p:sp>
          <p:sp>
            <p:nvSpPr>
              <p:cNvPr id="16" name="TextBox 16"/>
              <p:cNvSpPr txBox="1"/>
              <p:nvPr/>
            </p:nvSpPr>
            <p:spPr>
              <a:xfrm>
                <a:off x="0" y="-38100"/>
                <a:ext cx="2791252" cy="829127"/>
              </a:xfrm>
              <a:prstGeom prst="rect">
                <a:avLst/>
              </a:prstGeom>
            </p:spPr>
            <p:txBody>
              <a:bodyPr lIns="46844" tIns="46844" rIns="46844" bIns="46844" rtlCol="0" anchor="ctr"/>
              <a:lstStyle/>
              <a:p>
                <a:pPr algn="ctr">
                  <a:lnSpc>
                    <a:spcPts val="2660"/>
                  </a:lnSpc>
                </a:pPr>
                <a:endParaRPr/>
              </a:p>
            </p:txBody>
          </p:sp>
        </p:grpSp>
        <p:sp>
          <p:nvSpPr>
            <p:cNvPr id="17" name="Freeform 17"/>
            <p:cNvSpPr/>
            <p:nvPr/>
          </p:nvSpPr>
          <p:spPr>
            <a:xfrm>
              <a:off x="813770" y="393005"/>
              <a:ext cx="9215186" cy="2614809"/>
            </a:xfrm>
            <a:custGeom>
              <a:avLst/>
              <a:gdLst/>
              <a:ahLst/>
              <a:cxnLst/>
              <a:rect l="l" t="t" r="r" b="b"/>
              <a:pathLst>
                <a:path w="9215186" h="2614809">
                  <a:moveTo>
                    <a:pt x="0" y="0"/>
                  </a:moveTo>
                  <a:lnTo>
                    <a:pt x="9215186" y="0"/>
                  </a:lnTo>
                  <a:lnTo>
                    <a:pt x="9215186" y="2614809"/>
                  </a:lnTo>
                  <a:lnTo>
                    <a:pt x="0" y="2614809"/>
                  </a:lnTo>
                  <a:lnTo>
                    <a:pt x="0" y="0"/>
                  </a:lnTo>
                  <a:close/>
                </a:path>
              </a:pathLst>
            </a:custGeom>
            <a:blipFill>
              <a:blip r:embed="rId6"/>
              <a:stretch>
                <a:fillRect/>
              </a:stretch>
            </a:blipFill>
          </p:spPr>
          <p:txBody>
            <a:bodyPr/>
            <a:lstStyle/>
            <a:p>
              <a:endParaRPr lang="nl-NL"/>
            </a:p>
          </p:txBody>
        </p:sp>
      </p:grpSp>
      <p:sp>
        <p:nvSpPr>
          <p:cNvPr id="18" name="TextBox 18"/>
          <p:cNvSpPr txBox="1"/>
          <p:nvPr/>
        </p:nvSpPr>
        <p:spPr>
          <a:xfrm>
            <a:off x="11592264" y="5693042"/>
            <a:ext cx="4288363" cy="457835"/>
          </a:xfrm>
          <a:prstGeom prst="rect">
            <a:avLst/>
          </a:prstGeom>
        </p:spPr>
        <p:txBody>
          <a:bodyPr lIns="0" tIns="0" rIns="0" bIns="0" rtlCol="0" anchor="t">
            <a:spAutoFit/>
          </a:bodyPr>
          <a:lstStyle/>
          <a:p>
            <a:pPr algn="just">
              <a:lnSpc>
                <a:spcPts val="3400"/>
              </a:lnSpc>
            </a:pPr>
            <a:r>
              <a:rPr lang="en-US" sz="3400" b="1">
                <a:solidFill>
                  <a:srgbClr val="000000"/>
                </a:solidFill>
                <a:latin typeface="Open Sans Bold"/>
                <a:ea typeface="Open Sans Bold"/>
                <a:cs typeface="Open Sans Bold"/>
                <a:sym typeface="Open Sans Bold"/>
              </a:rPr>
              <a:t>AND IT WORKS...</a:t>
            </a:r>
          </a:p>
        </p:txBody>
      </p:sp>
      <p:sp>
        <p:nvSpPr>
          <p:cNvPr id="19" name="TextBox 19"/>
          <p:cNvSpPr txBox="1"/>
          <p:nvPr/>
        </p:nvSpPr>
        <p:spPr>
          <a:xfrm>
            <a:off x="11592264" y="6213724"/>
            <a:ext cx="4288363" cy="1166319"/>
          </a:xfrm>
          <a:prstGeom prst="rect">
            <a:avLst/>
          </a:prstGeom>
        </p:spPr>
        <p:txBody>
          <a:bodyPr lIns="0" tIns="0" rIns="0" bIns="0" rtlCol="0" anchor="t">
            <a:spAutoFit/>
          </a:bodyPr>
          <a:lstStyle/>
          <a:p>
            <a:pPr algn="l">
              <a:lnSpc>
                <a:spcPts val="2379"/>
              </a:lnSpc>
              <a:spcBef>
                <a:spcPct val="0"/>
              </a:spcBef>
            </a:pPr>
            <a:r>
              <a:rPr lang="en-US" sz="1699">
                <a:solidFill>
                  <a:srgbClr val="000000"/>
                </a:solidFill>
                <a:latin typeface="Canva Sans"/>
                <a:ea typeface="Canva Sans"/>
                <a:cs typeface="Canva Sans"/>
                <a:sym typeface="Canva Sans"/>
              </a:rPr>
              <a:t>Dutch insurer implemented these changes and found a 10x increase in people disclosing high alcohol consumption: from 0.1% to 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307189" y="-1167970"/>
            <a:ext cx="14555721" cy="15573168"/>
          </a:xfrm>
          <a:custGeom>
            <a:avLst/>
            <a:gdLst/>
            <a:ahLst/>
            <a:cxnLst/>
            <a:rect l="l" t="t" r="r" b="b"/>
            <a:pathLst>
              <a:path w="14555721" h="15573168">
                <a:moveTo>
                  <a:pt x="14555721" y="0"/>
                </a:moveTo>
                <a:lnTo>
                  <a:pt x="0" y="0"/>
                </a:lnTo>
                <a:lnTo>
                  <a:pt x="0" y="15573168"/>
                </a:lnTo>
                <a:lnTo>
                  <a:pt x="14555721" y="15573168"/>
                </a:lnTo>
                <a:lnTo>
                  <a:pt x="14555721" y="0"/>
                </a:lnTo>
                <a:close/>
              </a:path>
            </a:pathLst>
          </a:custGeom>
          <a:blipFill>
            <a:blip r:embed="rId2">
              <a:alphaModFix amt="15000"/>
            </a:blip>
            <a:stretch>
              <a:fillRect/>
            </a:stretch>
          </a:blipFill>
        </p:spPr>
        <p:txBody>
          <a:bodyPr/>
          <a:lstStyle/>
          <a:p>
            <a:endParaRPr lang="nl-NL"/>
          </a:p>
        </p:txBody>
      </p:sp>
      <p:sp>
        <p:nvSpPr>
          <p:cNvPr id="3" name="TextBox 3"/>
          <p:cNvSpPr txBox="1"/>
          <p:nvPr/>
        </p:nvSpPr>
        <p:spPr>
          <a:xfrm>
            <a:off x="5384361" y="1487889"/>
            <a:ext cx="12023629" cy="5130725"/>
          </a:xfrm>
          <a:prstGeom prst="rect">
            <a:avLst/>
          </a:prstGeom>
        </p:spPr>
        <p:txBody>
          <a:bodyPr lIns="0" tIns="0" rIns="0" bIns="0" rtlCol="0" anchor="t">
            <a:spAutoFit/>
          </a:bodyPr>
          <a:lstStyle/>
          <a:p>
            <a:pPr algn="ctr">
              <a:lnSpc>
                <a:spcPts val="9999"/>
              </a:lnSpc>
            </a:pPr>
            <a:r>
              <a:rPr lang="en-US" sz="9999" b="1" spc="-459">
                <a:solidFill>
                  <a:srgbClr val="000000"/>
                </a:solidFill>
                <a:latin typeface="Open Sans Bold"/>
                <a:ea typeface="Open Sans Bold"/>
                <a:cs typeface="Open Sans Bold"/>
                <a:sym typeface="Open Sans Bold"/>
              </a:rPr>
              <a:t>We Bundle Questions to Shorten the Form but Add Complexity</a:t>
            </a:r>
          </a:p>
        </p:txBody>
      </p:sp>
      <p:sp>
        <p:nvSpPr>
          <p:cNvPr id="4" name="TextBox 4"/>
          <p:cNvSpPr txBox="1"/>
          <p:nvPr/>
        </p:nvSpPr>
        <p:spPr>
          <a:xfrm>
            <a:off x="1028700" y="1829081"/>
            <a:ext cx="4413658" cy="7429219"/>
          </a:xfrm>
          <a:prstGeom prst="rect">
            <a:avLst/>
          </a:prstGeom>
        </p:spPr>
        <p:txBody>
          <a:bodyPr lIns="0" tIns="0" rIns="0" bIns="0" rtlCol="0" anchor="t">
            <a:spAutoFit/>
          </a:bodyPr>
          <a:lstStyle/>
          <a:p>
            <a:pPr algn="l">
              <a:lnSpc>
                <a:spcPts val="54392"/>
              </a:lnSpc>
            </a:pPr>
            <a:r>
              <a:rPr lang="en-US" sz="59122" b="1" spc="-6148">
                <a:solidFill>
                  <a:srgbClr val="000000"/>
                </a:solidFill>
                <a:latin typeface="Open Sans Bold"/>
                <a:ea typeface="Open Sans Bold"/>
                <a:cs typeface="Open Sans Bold"/>
                <a:sym typeface="Open Sans Bold"/>
              </a:rPr>
              <a:t>3</a:t>
            </a:r>
          </a:p>
        </p:txBody>
      </p:sp>
      <p:sp>
        <p:nvSpPr>
          <p:cNvPr id="5" name="TextBox 5"/>
          <p:cNvSpPr txBox="1"/>
          <p:nvPr/>
        </p:nvSpPr>
        <p:spPr>
          <a:xfrm>
            <a:off x="6057728" y="7031419"/>
            <a:ext cx="10676895" cy="942975"/>
          </a:xfrm>
          <a:prstGeom prst="rect">
            <a:avLst/>
          </a:prstGeom>
        </p:spPr>
        <p:txBody>
          <a:bodyPr lIns="0" tIns="0" rIns="0" bIns="0" rtlCol="0" anchor="t">
            <a:spAutoFit/>
          </a:bodyPr>
          <a:lstStyle/>
          <a:p>
            <a:pPr algn="ctr">
              <a:lnSpc>
                <a:spcPts val="3750"/>
              </a:lnSpc>
            </a:pPr>
            <a:r>
              <a:rPr lang="en-US" sz="3000">
                <a:solidFill>
                  <a:srgbClr val="000000"/>
                </a:solidFill>
                <a:latin typeface="Open Sans"/>
                <a:ea typeface="Open Sans"/>
                <a:cs typeface="Open Sans"/>
                <a:sym typeface="Open Sans"/>
              </a:rPr>
              <a:t>What feels like a shortcut to us can feel confusing and effortful to consumers.</a:t>
            </a:r>
          </a:p>
        </p:txBody>
      </p:sp>
      <p:sp>
        <p:nvSpPr>
          <p:cNvPr id="6" name="Freeform 6"/>
          <p:cNvSpPr/>
          <p:nvPr/>
        </p:nvSpPr>
        <p:spPr>
          <a:xfrm>
            <a:off x="1028700" y="9258300"/>
            <a:ext cx="2701054" cy="428792"/>
          </a:xfrm>
          <a:custGeom>
            <a:avLst/>
            <a:gdLst/>
            <a:ahLst/>
            <a:cxnLst/>
            <a:rect l="l" t="t" r="r" b="b"/>
            <a:pathLst>
              <a:path w="2701054" h="428792">
                <a:moveTo>
                  <a:pt x="0" y="0"/>
                </a:moveTo>
                <a:lnTo>
                  <a:pt x="2701054" y="0"/>
                </a:lnTo>
                <a:lnTo>
                  <a:pt x="2701054" y="428792"/>
                </a:lnTo>
                <a:lnTo>
                  <a:pt x="0" y="428792"/>
                </a:lnTo>
                <a:lnTo>
                  <a:pt x="0" y="0"/>
                </a:lnTo>
                <a:close/>
              </a:path>
            </a:pathLst>
          </a:custGeom>
          <a:blipFill>
            <a:blip r:embed="rId3"/>
            <a:stretch>
              <a:fillRect/>
            </a:stretch>
          </a:blipFill>
        </p:spPr>
        <p:txBody>
          <a:bodyPr/>
          <a:lstStyle/>
          <a:p>
            <a:endParaRPr lang="nl-NL"/>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21053" y="678491"/>
            <a:ext cx="946438" cy="958418"/>
          </a:xfrm>
          <a:custGeom>
            <a:avLst/>
            <a:gdLst/>
            <a:ahLst/>
            <a:cxnLst/>
            <a:rect l="l" t="t" r="r" b="b"/>
            <a:pathLst>
              <a:path w="946438" h="958418">
                <a:moveTo>
                  <a:pt x="0" y="0"/>
                </a:moveTo>
                <a:lnTo>
                  <a:pt x="946439" y="0"/>
                </a:lnTo>
                <a:lnTo>
                  <a:pt x="946439" y="958418"/>
                </a:lnTo>
                <a:lnTo>
                  <a:pt x="0" y="9584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a:off x="1028700" y="9418668"/>
            <a:ext cx="2701054" cy="428792"/>
          </a:xfrm>
          <a:custGeom>
            <a:avLst/>
            <a:gdLst/>
            <a:ahLst/>
            <a:cxnLst/>
            <a:rect l="l" t="t" r="r" b="b"/>
            <a:pathLst>
              <a:path w="2701054" h="428792">
                <a:moveTo>
                  <a:pt x="0" y="0"/>
                </a:moveTo>
                <a:lnTo>
                  <a:pt x="2701054" y="0"/>
                </a:lnTo>
                <a:lnTo>
                  <a:pt x="2701054" y="428792"/>
                </a:lnTo>
                <a:lnTo>
                  <a:pt x="0" y="428792"/>
                </a:lnTo>
                <a:lnTo>
                  <a:pt x="0" y="0"/>
                </a:lnTo>
                <a:close/>
              </a:path>
            </a:pathLst>
          </a:custGeom>
          <a:blipFill>
            <a:blip r:embed="rId4"/>
            <a:stretch>
              <a:fillRect/>
            </a:stretch>
          </a:blipFill>
        </p:spPr>
        <p:txBody>
          <a:bodyPr/>
          <a:lstStyle/>
          <a:p>
            <a:endParaRPr lang="nl-NL"/>
          </a:p>
        </p:txBody>
      </p:sp>
      <p:grpSp>
        <p:nvGrpSpPr>
          <p:cNvPr id="4" name="Group 4"/>
          <p:cNvGrpSpPr/>
          <p:nvPr/>
        </p:nvGrpSpPr>
        <p:grpSpPr>
          <a:xfrm>
            <a:off x="1470576" y="4891956"/>
            <a:ext cx="7150233" cy="3735388"/>
            <a:chOff x="0" y="0"/>
            <a:chExt cx="2292249" cy="1197505"/>
          </a:xfrm>
        </p:grpSpPr>
        <p:sp>
          <p:nvSpPr>
            <p:cNvPr id="5" name="Freeform 5"/>
            <p:cNvSpPr/>
            <p:nvPr/>
          </p:nvSpPr>
          <p:spPr>
            <a:xfrm>
              <a:off x="0" y="0"/>
              <a:ext cx="2292249" cy="1197505"/>
            </a:xfrm>
            <a:custGeom>
              <a:avLst/>
              <a:gdLst/>
              <a:ahLst/>
              <a:cxnLst/>
              <a:rect l="l" t="t" r="r" b="b"/>
              <a:pathLst>
                <a:path w="2292249" h="1197505">
                  <a:moveTo>
                    <a:pt x="55220" y="0"/>
                  </a:moveTo>
                  <a:lnTo>
                    <a:pt x="2237029" y="0"/>
                  </a:lnTo>
                  <a:cubicBezTo>
                    <a:pt x="2251674" y="0"/>
                    <a:pt x="2265720" y="5818"/>
                    <a:pt x="2276076" y="16174"/>
                  </a:cubicBezTo>
                  <a:cubicBezTo>
                    <a:pt x="2286432" y="26529"/>
                    <a:pt x="2292249" y="40575"/>
                    <a:pt x="2292249" y="55220"/>
                  </a:cubicBezTo>
                  <a:lnTo>
                    <a:pt x="2292249" y="1142285"/>
                  </a:lnTo>
                  <a:cubicBezTo>
                    <a:pt x="2292249" y="1156930"/>
                    <a:pt x="2286432" y="1170976"/>
                    <a:pt x="2276076" y="1181332"/>
                  </a:cubicBezTo>
                  <a:cubicBezTo>
                    <a:pt x="2265720" y="1191687"/>
                    <a:pt x="2251674" y="1197505"/>
                    <a:pt x="2237029" y="1197505"/>
                  </a:cubicBezTo>
                  <a:lnTo>
                    <a:pt x="55220" y="1197505"/>
                  </a:lnTo>
                  <a:cubicBezTo>
                    <a:pt x="40575" y="1197505"/>
                    <a:pt x="26529" y="1191687"/>
                    <a:pt x="16174" y="1181332"/>
                  </a:cubicBezTo>
                  <a:cubicBezTo>
                    <a:pt x="5818" y="1170976"/>
                    <a:pt x="0" y="1156930"/>
                    <a:pt x="0" y="1142285"/>
                  </a:cubicBezTo>
                  <a:lnTo>
                    <a:pt x="0" y="55220"/>
                  </a:lnTo>
                  <a:cubicBezTo>
                    <a:pt x="0" y="40575"/>
                    <a:pt x="5818" y="26529"/>
                    <a:pt x="16174" y="16174"/>
                  </a:cubicBezTo>
                  <a:cubicBezTo>
                    <a:pt x="26529" y="5818"/>
                    <a:pt x="40575" y="0"/>
                    <a:pt x="55220" y="0"/>
                  </a:cubicBezTo>
                  <a:close/>
                </a:path>
              </a:pathLst>
            </a:custGeom>
            <a:solidFill>
              <a:srgbClr val="000000">
                <a:alpha val="0"/>
              </a:srgbClr>
            </a:solidFill>
            <a:ln w="19050" cap="rnd">
              <a:solidFill>
                <a:srgbClr val="000000"/>
              </a:solidFill>
              <a:prstDash val="solid"/>
              <a:round/>
            </a:ln>
          </p:spPr>
          <p:txBody>
            <a:bodyPr/>
            <a:lstStyle/>
            <a:p>
              <a:endParaRPr lang="nl-NL"/>
            </a:p>
          </p:txBody>
        </p:sp>
        <p:sp>
          <p:nvSpPr>
            <p:cNvPr id="6" name="TextBox 6"/>
            <p:cNvSpPr txBox="1"/>
            <p:nvPr/>
          </p:nvSpPr>
          <p:spPr>
            <a:xfrm>
              <a:off x="0" y="-38100"/>
              <a:ext cx="2292249" cy="1235605"/>
            </a:xfrm>
            <a:prstGeom prst="rect">
              <a:avLst/>
            </a:prstGeom>
          </p:spPr>
          <p:txBody>
            <a:bodyPr lIns="47771" tIns="47771" rIns="47771" bIns="47771" rtlCol="0" anchor="ctr"/>
            <a:lstStyle/>
            <a:p>
              <a:pPr algn="ctr">
                <a:lnSpc>
                  <a:spcPts val="2659"/>
                </a:lnSpc>
              </a:pPr>
              <a:endParaRPr/>
            </a:p>
          </p:txBody>
        </p:sp>
      </p:grpSp>
      <p:sp>
        <p:nvSpPr>
          <p:cNvPr id="7" name="Freeform 7"/>
          <p:cNvSpPr/>
          <p:nvPr/>
        </p:nvSpPr>
        <p:spPr>
          <a:xfrm>
            <a:off x="1889812" y="5402751"/>
            <a:ext cx="6454718" cy="1356899"/>
          </a:xfrm>
          <a:custGeom>
            <a:avLst/>
            <a:gdLst/>
            <a:ahLst/>
            <a:cxnLst/>
            <a:rect l="l" t="t" r="r" b="b"/>
            <a:pathLst>
              <a:path w="6454718" h="1356899">
                <a:moveTo>
                  <a:pt x="0" y="0"/>
                </a:moveTo>
                <a:lnTo>
                  <a:pt x="6454718" y="0"/>
                </a:lnTo>
                <a:lnTo>
                  <a:pt x="6454718" y="1356899"/>
                </a:lnTo>
                <a:lnTo>
                  <a:pt x="0" y="1356899"/>
                </a:lnTo>
                <a:lnTo>
                  <a:pt x="0" y="0"/>
                </a:lnTo>
                <a:close/>
              </a:path>
            </a:pathLst>
          </a:custGeom>
          <a:blipFill>
            <a:blip r:embed="rId5"/>
            <a:stretch>
              <a:fillRect l="-40866" t="-14441" r="-25222" b="-18884"/>
            </a:stretch>
          </a:blipFill>
        </p:spPr>
        <p:txBody>
          <a:bodyPr/>
          <a:lstStyle/>
          <a:p>
            <a:endParaRPr lang="nl-NL"/>
          </a:p>
        </p:txBody>
      </p:sp>
      <p:sp>
        <p:nvSpPr>
          <p:cNvPr id="8" name="Freeform 8"/>
          <p:cNvSpPr/>
          <p:nvPr/>
        </p:nvSpPr>
        <p:spPr>
          <a:xfrm>
            <a:off x="1889812" y="7286548"/>
            <a:ext cx="6454718" cy="966483"/>
          </a:xfrm>
          <a:custGeom>
            <a:avLst/>
            <a:gdLst/>
            <a:ahLst/>
            <a:cxnLst/>
            <a:rect l="l" t="t" r="r" b="b"/>
            <a:pathLst>
              <a:path w="6454718" h="966483">
                <a:moveTo>
                  <a:pt x="0" y="0"/>
                </a:moveTo>
                <a:lnTo>
                  <a:pt x="6454718" y="0"/>
                </a:lnTo>
                <a:lnTo>
                  <a:pt x="6454718" y="966483"/>
                </a:lnTo>
                <a:lnTo>
                  <a:pt x="0" y="966483"/>
                </a:lnTo>
                <a:lnTo>
                  <a:pt x="0" y="0"/>
                </a:lnTo>
                <a:close/>
              </a:path>
            </a:pathLst>
          </a:custGeom>
          <a:blipFill>
            <a:blip r:embed="rId6"/>
            <a:stretch>
              <a:fillRect t="-64082" r="-5671"/>
            </a:stretch>
          </a:blipFill>
        </p:spPr>
        <p:txBody>
          <a:bodyPr/>
          <a:lstStyle/>
          <a:p>
            <a:endParaRPr lang="nl-NL"/>
          </a:p>
        </p:txBody>
      </p:sp>
      <p:sp>
        <p:nvSpPr>
          <p:cNvPr id="9" name="TextBox 9"/>
          <p:cNvSpPr txBox="1"/>
          <p:nvPr/>
        </p:nvSpPr>
        <p:spPr>
          <a:xfrm>
            <a:off x="1028700" y="1868694"/>
            <a:ext cx="15456034" cy="2346102"/>
          </a:xfrm>
          <a:prstGeom prst="rect">
            <a:avLst/>
          </a:prstGeom>
        </p:spPr>
        <p:txBody>
          <a:bodyPr lIns="0" tIns="0" rIns="0" bIns="0" rtlCol="0" anchor="t">
            <a:spAutoFit/>
          </a:bodyPr>
          <a:lstStyle/>
          <a:p>
            <a:pPr marL="539749" lvl="1" indent="-269875" algn="l">
              <a:lnSpc>
                <a:spcPts val="3124"/>
              </a:lnSpc>
              <a:buFont typeface="Arial"/>
              <a:buChar char="•"/>
            </a:pPr>
            <a:r>
              <a:rPr lang="en-US" sz="2499">
                <a:solidFill>
                  <a:srgbClr val="000000"/>
                </a:solidFill>
                <a:latin typeface="Open Sans"/>
                <a:ea typeface="Open Sans"/>
                <a:cs typeface="Open Sans"/>
                <a:sym typeface="Open Sans"/>
              </a:rPr>
              <a:t>We bundle multiple medical conditions into one question. This creates a false perception that all conditions are treated equally and can push users to under-report to avoid being linked with the “worst” condition.</a:t>
            </a:r>
          </a:p>
          <a:p>
            <a:pPr algn="l">
              <a:lnSpc>
                <a:spcPts val="3124"/>
              </a:lnSpc>
            </a:pPr>
            <a:endParaRPr lang="en-US" sz="2499">
              <a:solidFill>
                <a:srgbClr val="000000"/>
              </a:solidFill>
              <a:latin typeface="Open Sans"/>
              <a:ea typeface="Open Sans"/>
              <a:cs typeface="Open Sans"/>
              <a:sym typeface="Open Sans"/>
            </a:endParaRPr>
          </a:p>
          <a:p>
            <a:pPr marL="539749" lvl="1" indent="-269875" algn="l">
              <a:lnSpc>
                <a:spcPts val="3124"/>
              </a:lnSpc>
              <a:buFont typeface="Arial"/>
              <a:buChar char="•"/>
            </a:pPr>
            <a:r>
              <a:rPr lang="en-US" sz="2499">
                <a:solidFill>
                  <a:srgbClr val="000000"/>
                </a:solidFill>
                <a:latin typeface="Open Sans"/>
                <a:ea typeface="Open Sans"/>
                <a:cs typeface="Open Sans"/>
                <a:sym typeface="Open Sans"/>
              </a:rPr>
              <a:t>Some questions combine several separate questions (e.g. asking about past and present behaviour) into one block with only one response option.</a:t>
            </a:r>
          </a:p>
        </p:txBody>
      </p:sp>
      <p:sp>
        <p:nvSpPr>
          <p:cNvPr id="10" name="TextBox 10"/>
          <p:cNvSpPr txBox="1"/>
          <p:nvPr/>
        </p:nvSpPr>
        <p:spPr>
          <a:xfrm>
            <a:off x="1028700" y="1113082"/>
            <a:ext cx="5392353" cy="530206"/>
          </a:xfrm>
          <a:prstGeom prst="rect">
            <a:avLst/>
          </a:prstGeom>
        </p:spPr>
        <p:txBody>
          <a:bodyPr lIns="0" tIns="0" rIns="0" bIns="0" rtlCol="0" anchor="t">
            <a:spAutoFit/>
          </a:bodyPr>
          <a:lstStyle/>
          <a:p>
            <a:pPr algn="just">
              <a:lnSpc>
                <a:spcPts val="3999"/>
              </a:lnSpc>
            </a:pPr>
            <a:r>
              <a:rPr lang="en-US" sz="3999" b="1">
                <a:solidFill>
                  <a:srgbClr val="F00464"/>
                </a:solidFill>
                <a:latin typeface="Open Sans Bold"/>
                <a:ea typeface="Open Sans Bold"/>
                <a:cs typeface="Open Sans Bold"/>
                <a:sym typeface="Open Sans Bold"/>
              </a:rPr>
              <a:t>WHAT GOES WRONG</a:t>
            </a:r>
          </a:p>
        </p:txBody>
      </p:sp>
      <p:sp>
        <p:nvSpPr>
          <p:cNvPr id="11" name="TextBox 11"/>
          <p:cNvSpPr txBox="1"/>
          <p:nvPr/>
        </p:nvSpPr>
        <p:spPr>
          <a:xfrm>
            <a:off x="1889812" y="4513142"/>
            <a:ext cx="5084078" cy="333636"/>
          </a:xfrm>
          <a:prstGeom prst="rect">
            <a:avLst/>
          </a:prstGeom>
        </p:spPr>
        <p:txBody>
          <a:bodyPr lIns="0" tIns="0" rIns="0" bIns="0" rtlCol="0" anchor="t">
            <a:spAutoFit/>
          </a:bodyPr>
          <a:lstStyle/>
          <a:p>
            <a:pPr algn="l">
              <a:lnSpc>
                <a:spcPts val="2703"/>
              </a:lnSpc>
            </a:pPr>
            <a:r>
              <a:rPr lang="en-US" sz="2162" b="1">
                <a:solidFill>
                  <a:srgbClr val="000000"/>
                </a:solidFill>
                <a:latin typeface="Open Sans Bold"/>
                <a:ea typeface="Open Sans Bold"/>
                <a:cs typeface="Open Sans Bold"/>
                <a:sym typeface="Open Sans Bold"/>
              </a:rPr>
              <a:t>BUNDLED CONDITIONS</a:t>
            </a:r>
          </a:p>
        </p:txBody>
      </p:sp>
      <p:sp>
        <p:nvSpPr>
          <p:cNvPr id="12" name="TextBox 12"/>
          <p:cNvSpPr txBox="1"/>
          <p:nvPr/>
        </p:nvSpPr>
        <p:spPr>
          <a:xfrm>
            <a:off x="9921671" y="4513142"/>
            <a:ext cx="5144611" cy="337495"/>
          </a:xfrm>
          <a:prstGeom prst="rect">
            <a:avLst/>
          </a:prstGeom>
        </p:spPr>
        <p:txBody>
          <a:bodyPr lIns="0" tIns="0" rIns="0" bIns="0" rtlCol="0" anchor="t">
            <a:spAutoFit/>
          </a:bodyPr>
          <a:lstStyle/>
          <a:p>
            <a:pPr algn="l">
              <a:lnSpc>
                <a:spcPts val="2735"/>
              </a:lnSpc>
            </a:pPr>
            <a:r>
              <a:rPr lang="en-US" sz="2188" b="1">
                <a:solidFill>
                  <a:srgbClr val="000000"/>
                </a:solidFill>
                <a:latin typeface="Open Sans Bold"/>
                <a:ea typeface="Open Sans Bold"/>
                <a:cs typeface="Open Sans Bold"/>
                <a:sym typeface="Open Sans Bold"/>
              </a:rPr>
              <a:t>BUNDLED QUESTIONS</a:t>
            </a:r>
          </a:p>
        </p:txBody>
      </p:sp>
      <p:sp>
        <p:nvSpPr>
          <p:cNvPr id="13" name="Freeform 13"/>
          <p:cNvSpPr/>
          <p:nvPr/>
        </p:nvSpPr>
        <p:spPr>
          <a:xfrm>
            <a:off x="9885085" y="5675804"/>
            <a:ext cx="6304886" cy="1505291"/>
          </a:xfrm>
          <a:custGeom>
            <a:avLst/>
            <a:gdLst/>
            <a:ahLst/>
            <a:cxnLst/>
            <a:rect l="l" t="t" r="r" b="b"/>
            <a:pathLst>
              <a:path w="6304886" h="1505291">
                <a:moveTo>
                  <a:pt x="0" y="0"/>
                </a:moveTo>
                <a:lnTo>
                  <a:pt x="6304886" y="0"/>
                </a:lnTo>
                <a:lnTo>
                  <a:pt x="6304886" y="1505291"/>
                </a:lnTo>
                <a:lnTo>
                  <a:pt x="0" y="1505291"/>
                </a:lnTo>
                <a:lnTo>
                  <a:pt x="0" y="0"/>
                </a:lnTo>
                <a:close/>
              </a:path>
            </a:pathLst>
          </a:custGeom>
          <a:blipFill>
            <a:blip r:embed="rId7"/>
            <a:stretch>
              <a:fillRect/>
            </a:stretch>
          </a:blipFill>
        </p:spPr>
        <p:txBody>
          <a:bodyPr/>
          <a:lstStyle/>
          <a:p>
            <a:endParaRPr lang="nl-NL"/>
          </a:p>
        </p:txBody>
      </p:sp>
      <p:sp>
        <p:nvSpPr>
          <p:cNvPr id="14" name="Freeform 14"/>
          <p:cNvSpPr/>
          <p:nvPr/>
        </p:nvSpPr>
        <p:spPr>
          <a:xfrm>
            <a:off x="9921671" y="8055185"/>
            <a:ext cx="6231714" cy="1378767"/>
          </a:xfrm>
          <a:custGeom>
            <a:avLst/>
            <a:gdLst/>
            <a:ahLst/>
            <a:cxnLst/>
            <a:rect l="l" t="t" r="r" b="b"/>
            <a:pathLst>
              <a:path w="6231714" h="1378767">
                <a:moveTo>
                  <a:pt x="0" y="0"/>
                </a:moveTo>
                <a:lnTo>
                  <a:pt x="6231714" y="0"/>
                </a:lnTo>
                <a:lnTo>
                  <a:pt x="6231714" y="1378767"/>
                </a:lnTo>
                <a:lnTo>
                  <a:pt x="0" y="1378767"/>
                </a:lnTo>
                <a:lnTo>
                  <a:pt x="0" y="0"/>
                </a:lnTo>
                <a:close/>
              </a:path>
            </a:pathLst>
          </a:custGeom>
          <a:blipFill>
            <a:blip r:embed="rId8"/>
            <a:stretch>
              <a:fillRect/>
            </a:stretch>
          </a:blipFill>
        </p:spPr>
        <p:txBody>
          <a:bodyPr/>
          <a:lstStyle/>
          <a:p>
            <a:endParaRPr lang="nl-NL"/>
          </a:p>
        </p:txBody>
      </p:sp>
      <p:sp>
        <p:nvSpPr>
          <p:cNvPr id="15" name="TextBox 15"/>
          <p:cNvSpPr txBox="1"/>
          <p:nvPr/>
        </p:nvSpPr>
        <p:spPr>
          <a:xfrm>
            <a:off x="2012725" y="5422551"/>
            <a:ext cx="733004" cy="216854"/>
          </a:xfrm>
          <a:prstGeom prst="rect">
            <a:avLst/>
          </a:prstGeom>
        </p:spPr>
        <p:txBody>
          <a:bodyPr lIns="0" tIns="0" rIns="0" bIns="0" rtlCol="0" anchor="t">
            <a:spAutoFit/>
          </a:bodyPr>
          <a:lstStyle/>
          <a:p>
            <a:pPr algn="l">
              <a:lnSpc>
                <a:spcPts val="1778"/>
              </a:lnSpc>
            </a:pPr>
            <a:r>
              <a:rPr lang="en-US" sz="1422" b="1">
                <a:solidFill>
                  <a:srgbClr val="FFFFFF"/>
                </a:solidFill>
                <a:latin typeface="Open Sans Bold"/>
                <a:ea typeface="Open Sans Bold"/>
                <a:cs typeface="Open Sans Bold"/>
                <a:sym typeface="Open Sans Bold"/>
              </a:rPr>
              <a:t>DUTCH</a:t>
            </a:r>
          </a:p>
        </p:txBody>
      </p:sp>
      <p:sp>
        <p:nvSpPr>
          <p:cNvPr id="16" name="TextBox 16"/>
          <p:cNvSpPr txBox="1"/>
          <p:nvPr/>
        </p:nvSpPr>
        <p:spPr>
          <a:xfrm>
            <a:off x="1881126" y="7288588"/>
            <a:ext cx="877598" cy="216854"/>
          </a:xfrm>
          <a:prstGeom prst="rect">
            <a:avLst/>
          </a:prstGeom>
        </p:spPr>
        <p:txBody>
          <a:bodyPr lIns="0" tIns="0" rIns="0" bIns="0" rtlCol="0" anchor="t">
            <a:spAutoFit/>
          </a:bodyPr>
          <a:lstStyle/>
          <a:p>
            <a:pPr algn="l">
              <a:lnSpc>
                <a:spcPts val="1778"/>
              </a:lnSpc>
            </a:pPr>
            <a:r>
              <a:rPr lang="en-US" sz="1422" b="1">
                <a:solidFill>
                  <a:srgbClr val="FFFFFF"/>
                </a:solidFill>
                <a:latin typeface="Open Sans Bold"/>
                <a:ea typeface="Open Sans Bold"/>
                <a:cs typeface="Open Sans Bold"/>
                <a:sym typeface="Open Sans Bold"/>
              </a:rPr>
              <a:t>ENGLISH</a:t>
            </a:r>
          </a:p>
        </p:txBody>
      </p:sp>
      <p:sp>
        <p:nvSpPr>
          <p:cNvPr id="17" name="TextBox 17"/>
          <p:cNvSpPr txBox="1"/>
          <p:nvPr/>
        </p:nvSpPr>
        <p:spPr>
          <a:xfrm>
            <a:off x="9958257" y="5258976"/>
            <a:ext cx="741732" cy="219436"/>
          </a:xfrm>
          <a:prstGeom prst="rect">
            <a:avLst/>
          </a:prstGeom>
        </p:spPr>
        <p:txBody>
          <a:bodyPr lIns="0" tIns="0" rIns="0" bIns="0" rtlCol="0" anchor="t">
            <a:spAutoFit/>
          </a:bodyPr>
          <a:lstStyle/>
          <a:p>
            <a:pPr algn="l">
              <a:lnSpc>
                <a:spcPts val="1799"/>
              </a:lnSpc>
            </a:pPr>
            <a:r>
              <a:rPr lang="en-US" sz="1439" b="1">
                <a:solidFill>
                  <a:srgbClr val="FFFFFF"/>
                </a:solidFill>
                <a:latin typeface="Open Sans Bold"/>
                <a:ea typeface="Open Sans Bold"/>
                <a:cs typeface="Open Sans Bold"/>
                <a:sym typeface="Open Sans Bold"/>
              </a:rPr>
              <a:t>DUTCH</a:t>
            </a:r>
          </a:p>
        </p:txBody>
      </p:sp>
      <p:sp>
        <p:nvSpPr>
          <p:cNvPr id="18" name="TextBox 18"/>
          <p:cNvSpPr txBox="1"/>
          <p:nvPr/>
        </p:nvSpPr>
        <p:spPr>
          <a:xfrm>
            <a:off x="9958257" y="7729987"/>
            <a:ext cx="888046" cy="219436"/>
          </a:xfrm>
          <a:prstGeom prst="rect">
            <a:avLst/>
          </a:prstGeom>
        </p:spPr>
        <p:txBody>
          <a:bodyPr lIns="0" tIns="0" rIns="0" bIns="0" rtlCol="0" anchor="t">
            <a:spAutoFit/>
          </a:bodyPr>
          <a:lstStyle/>
          <a:p>
            <a:pPr algn="l">
              <a:lnSpc>
                <a:spcPts val="1799"/>
              </a:lnSpc>
            </a:pPr>
            <a:r>
              <a:rPr lang="en-US" sz="1439" b="1">
                <a:solidFill>
                  <a:srgbClr val="FFFFFF"/>
                </a:solidFill>
                <a:latin typeface="Open Sans Bold"/>
                <a:ea typeface="Open Sans Bold"/>
                <a:cs typeface="Open Sans Bold"/>
                <a:sym typeface="Open Sans Bold"/>
              </a:rPr>
              <a:t>ENGLISH</a:t>
            </a:r>
          </a:p>
        </p:txBody>
      </p:sp>
      <p:grpSp>
        <p:nvGrpSpPr>
          <p:cNvPr id="19" name="Group 19"/>
          <p:cNvGrpSpPr/>
          <p:nvPr/>
        </p:nvGrpSpPr>
        <p:grpSpPr>
          <a:xfrm>
            <a:off x="9490626" y="4944112"/>
            <a:ext cx="7326798" cy="4688952"/>
            <a:chOff x="0" y="0"/>
            <a:chExt cx="2321216" cy="1485515"/>
          </a:xfrm>
        </p:grpSpPr>
        <p:sp>
          <p:nvSpPr>
            <p:cNvPr id="20" name="Freeform 20"/>
            <p:cNvSpPr/>
            <p:nvPr/>
          </p:nvSpPr>
          <p:spPr>
            <a:xfrm>
              <a:off x="0" y="0"/>
              <a:ext cx="2321216" cy="1485515"/>
            </a:xfrm>
            <a:custGeom>
              <a:avLst/>
              <a:gdLst/>
              <a:ahLst/>
              <a:cxnLst/>
              <a:rect l="l" t="t" r="r" b="b"/>
              <a:pathLst>
                <a:path w="2321216" h="1485515">
                  <a:moveTo>
                    <a:pt x="53890" y="0"/>
                  </a:moveTo>
                  <a:lnTo>
                    <a:pt x="2267327" y="0"/>
                  </a:lnTo>
                  <a:cubicBezTo>
                    <a:pt x="2297089" y="0"/>
                    <a:pt x="2321216" y="24127"/>
                    <a:pt x="2321216" y="53890"/>
                  </a:cubicBezTo>
                  <a:lnTo>
                    <a:pt x="2321216" y="1431626"/>
                  </a:lnTo>
                  <a:cubicBezTo>
                    <a:pt x="2321216" y="1461388"/>
                    <a:pt x="2297089" y="1485515"/>
                    <a:pt x="2267327" y="1485515"/>
                  </a:cubicBezTo>
                  <a:lnTo>
                    <a:pt x="53890" y="1485515"/>
                  </a:lnTo>
                  <a:cubicBezTo>
                    <a:pt x="24127" y="1485515"/>
                    <a:pt x="0" y="1461388"/>
                    <a:pt x="0" y="1431626"/>
                  </a:cubicBezTo>
                  <a:lnTo>
                    <a:pt x="0" y="53890"/>
                  </a:lnTo>
                  <a:cubicBezTo>
                    <a:pt x="0" y="24127"/>
                    <a:pt x="24127" y="0"/>
                    <a:pt x="53890" y="0"/>
                  </a:cubicBezTo>
                  <a:close/>
                </a:path>
              </a:pathLst>
            </a:custGeom>
            <a:solidFill>
              <a:srgbClr val="000000">
                <a:alpha val="0"/>
              </a:srgbClr>
            </a:solidFill>
            <a:ln w="19050" cap="rnd">
              <a:solidFill>
                <a:srgbClr val="000000"/>
              </a:solidFill>
              <a:prstDash val="solid"/>
              <a:round/>
            </a:ln>
          </p:spPr>
          <p:txBody>
            <a:bodyPr/>
            <a:lstStyle/>
            <a:p>
              <a:endParaRPr lang="nl-NL"/>
            </a:p>
          </p:txBody>
        </p:sp>
        <p:sp>
          <p:nvSpPr>
            <p:cNvPr id="21" name="TextBox 21"/>
            <p:cNvSpPr txBox="1"/>
            <p:nvPr/>
          </p:nvSpPr>
          <p:spPr>
            <a:xfrm>
              <a:off x="0" y="-38100"/>
              <a:ext cx="2321216" cy="1523615"/>
            </a:xfrm>
            <a:prstGeom prst="rect">
              <a:avLst/>
            </a:prstGeom>
          </p:spPr>
          <p:txBody>
            <a:bodyPr lIns="47771" tIns="47771" rIns="47771" bIns="47771" rtlCol="0" anchor="ctr"/>
            <a:lstStyle/>
            <a:p>
              <a:pPr algn="ctr">
                <a:lnSpc>
                  <a:spcPts val="2659"/>
                </a:lnSpc>
              </a:pP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423833" y="2963446"/>
            <a:ext cx="745069" cy="797253"/>
          </a:xfrm>
          <a:custGeom>
            <a:avLst/>
            <a:gdLst/>
            <a:ahLst/>
            <a:cxnLst/>
            <a:rect l="l" t="t" r="r" b="b"/>
            <a:pathLst>
              <a:path w="745069" h="797253">
                <a:moveTo>
                  <a:pt x="0" y="0"/>
                </a:moveTo>
                <a:lnTo>
                  <a:pt x="745069" y="0"/>
                </a:lnTo>
                <a:lnTo>
                  <a:pt x="745069" y="797253"/>
                </a:lnTo>
                <a:lnTo>
                  <a:pt x="0" y="7972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grpSp>
        <p:nvGrpSpPr>
          <p:cNvPr id="3" name="Group 3"/>
          <p:cNvGrpSpPr/>
          <p:nvPr/>
        </p:nvGrpSpPr>
        <p:grpSpPr>
          <a:xfrm>
            <a:off x="1028700" y="4105705"/>
            <a:ext cx="16230600" cy="2075590"/>
            <a:chOff x="0" y="0"/>
            <a:chExt cx="21640800" cy="2767454"/>
          </a:xfrm>
        </p:grpSpPr>
        <p:grpSp>
          <p:nvGrpSpPr>
            <p:cNvPr id="4" name="Group 4"/>
            <p:cNvGrpSpPr/>
            <p:nvPr/>
          </p:nvGrpSpPr>
          <p:grpSpPr>
            <a:xfrm>
              <a:off x="0" y="0"/>
              <a:ext cx="21640800" cy="2767454"/>
              <a:chOff x="0" y="0"/>
              <a:chExt cx="4274726" cy="546658"/>
            </a:xfrm>
          </p:grpSpPr>
          <p:sp>
            <p:nvSpPr>
              <p:cNvPr id="5" name="Freeform 5"/>
              <p:cNvSpPr/>
              <p:nvPr/>
            </p:nvSpPr>
            <p:spPr>
              <a:xfrm>
                <a:off x="0" y="0"/>
                <a:ext cx="4274726" cy="546658"/>
              </a:xfrm>
              <a:custGeom>
                <a:avLst/>
                <a:gdLst/>
                <a:ahLst/>
                <a:cxnLst/>
                <a:rect l="l" t="t" r="r" b="b"/>
                <a:pathLst>
                  <a:path w="4274726" h="546658">
                    <a:moveTo>
                      <a:pt x="11925" y="0"/>
                    </a:moveTo>
                    <a:lnTo>
                      <a:pt x="4262801" y="0"/>
                    </a:lnTo>
                    <a:cubicBezTo>
                      <a:pt x="4269387" y="0"/>
                      <a:pt x="4274726" y="5339"/>
                      <a:pt x="4274726" y="11925"/>
                    </a:cubicBezTo>
                    <a:lnTo>
                      <a:pt x="4274726" y="534733"/>
                    </a:lnTo>
                    <a:cubicBezTo>
                      <a:pt x="4274726" y="541319"/>
                      <a:pt x="4269387" y="546658"/>
                      <a:pt x="4262801" y="546658"/>
                    </a:cubicBezTo>
                    <a:lnTo>
                      <a:pt x="11925" y="546658"/>
                    </a:lnTo>
                    <a:cubicBezTo>
                      <a:pt x="5339" y="546658"/>
                      <a:pt x="0" y="541319"/>
                      <a:pt x="0" y="534733"/>
                    </a:cubicBezTo>
                    <a:lnTo>
                      <a:pt x="0" y="11925"/>
                    </a:lnTo>
                    <a:cubicBezTo>
                      <a:pt x="0" y="5339"/>
                      <a:pt x="5339" y="0"/>
                      <a:pt x="11925" y="0"/>
                    </a:cubicBezTo>
                    <a:close/>
                  </a:path>
                </a:pathLst>
              </a:custGeom>
              <a:solidFill>
                <a:srgbClr val="ED9AC2">
                  <a:alpha val="29804"/>
                </a:srgbClr>
              </a:solidFill>
            </p:spPr>
            <p:txBody>
              <a:bodyPr/>
              <a:lstStyle/>
              <a:p>
                <a:endParaRPr lang="nl-NL"/>
              </a:p>
            </p:txBody>
          </p:sp>
          <p:sp>
            <p:nvSpPr>
              <p:cNvPr id="6" name="TextBox 6"/>
              <p:cNvSpPr txBox="1"/>
              <p:nvPr/>
            </p:nvSpPr>
            <p:spPr>
              <a:xfrm>
                <a:off x="0" y="-38100"/>
                <a:ext cx="4274726" cy="584758"/>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110154" y="333401"/>
              <a:ext cx="21420493" cy="2080485"/>
            </a:xfrm>
            <a:prstGeom prst="rect">
              <a:avLst/>
            </a:prstGeom>
          </p:spPr>
          <p:txBody>
            <a:bodyPr lIns="0" tIns="0" rIns="0" bIns="0" rtlCol="0" anchor="t">
              <a:spAutoFit/>
            </a:bodyPr>
            <a:lstStyle/>
            <a:p>
              <a:pPr marL="539749" lvl="1" indent="-269875" algn="l">
                <a:lnSpc>
                  <a:spcPts val="3124"/>
                </a:lnSpc>
                <a:buFont typeface="Arial"/>
                <a:buChar char="•"/>
              </a:pPr>
              <a:r>
                <a:rPr lang="en-US" sz="2499">
                  <a:solidFill>
                    <a:srgbClr val="000000"/>
                  </a:solidFill>
                  <a:latin typeface="Open Sans"/>
                  <a:ea typeface="Open Sans"/>
                  <a:cs typeface="Open Sans"/>
                  <a:sym typeface="Open Sans"/>
                </a:rPr>
                <a:t>Bundled questions increase </a:t>
              </a:r>
              <a:r>
                <a:rPr lang="en-US" sz="2499" b="1">
                  <a:solidFill>
                    <a:srgbClr val="000000"/>
                  </a:solidFill>
                  <a:latin typeface="Open Sans Bold"/>
                  <a:ea typeface="Open Sans Bold"/>
                  <a:cs typeface="Open Sans Bold"/>
                  <a:sym typeface="Open Sans Bold"/>
                </a:rPr>
                <a:t>cognitive load</a:t>
              </a:r>
              <a:r>
                <a:rPr lang="en-US" sz="2499">
                  <a:solidFill>
                    <a:srgbClr val="000000"/>
                  </a:solidFill>
                  <a:latin typeface="Open Sans"/>
                  <a:ea typeface="Open Sans"/>
                  <a:cs typeface="Open Sans"/>
                  <a:sym typeface="Open Sans"/>
                </a:rPr>
                <a:t> which can overwhelm users.</a:t>
              </a:r>
            </a:p>
            <a:p>
              <a:pPr algn="l">
                <a:lnSpc>
                  <a:spcPts val="3124"/>
                </a:lnSpc>
              </a:pPr>
              <a:endParaRPr lang="en-US" sz="2499">
                <a:solidFill>
                  <a:srgbClr val="000000"/>
                </a:solidFill>
                <a:latin typeface="Open Sans"/>
                <a:ea typeface="Open Sans"/>
                <a:cs typeface="Open Sans"/>
                <a:sym typeface="Open Sans"/>
              </a:endParaRPr>
            </a:p>
            <a:p>
              <a:pPr marL="539749" lvl="1" indent="-269875" algn="l">
                <a:lnSpc>
                  <a:spcPts val="3124"/>
                </a:lnSpc>
                <a:buFont typeface="Arial"/>
                <a:buChar char="•"/>
              </a:pPr>
              <a:r>
                <a:rPr lang="en-US" sz="2499">
                  <a:solidFill>
                    <a:srgbClr val="000000"/>
                  </a:solidFill>
                  <a:latin typeface="Open Sans"/>
                  <a:ea typeface="Open Sans"/>
                  <a:cs typeface="Open Sans"/>
                  <a:sym typeface="Open Sans"/>
                </a:rPr>
                <a:t>Bundled questions also lead to </a:t>
              </a:r>
              <a:r>
                <a:rPr lang="en-US" sz="2499" b="1">
                  <a:solidFill>
                    <a:srgbClr val="000000"/>
                  </a:solidFill>
                  <a:latin typeface="Open Sans Bold"/>
                  <a:ea typeface="Open Sans Bold"/>
                  <a:cs typeface="Open Sans Bold"/>
                  <a:sym typeface="Open Sans Bold"/>
                </a:rPr>
                <a:t>selective interpretation</a:t>
              </a:r>
              <a:r>
                <a:rPr lang="en-US" sz="2499">
                  <a:solidFill>
                    <a:srgbClr val="000000"/>
                  </a:solidFill>
                  <a:latin typeface="Open Sans"/>
                  <a:ea typeface="Open Sans"/>
                  <a:cs typeface="Open Sans"/>
                  <a:sym typeface="Open Sans"/>
                </a:rPr>
                <a:t>, where people downplay their own conditions to avoid being associated with the most serious item in the list.</a:t>
              </a:r>
            </a:p>
          </p:txBody>
        </p:sp>
      </p:grpSp>
      <p:sp>
        <p:nvSpPr>
          <p:cNvPr id="8" name="TextBox 8"/>
          <p:cNvSpPr txBox="1"/>
          <p:nvPr/>
        </p:nvSpPr>
        <p:spPr>
          <a:xfrm>
            <a:off x="4204483" y="3230493"/>
            <a:ext cx="8219350" cy="530206"/>
          </a:xfrm>
          <a:prstGeom prst="rect">
            <a:avLst/>
          </a:prstGeom>
        </p:spPr>
        <p:txBody>
          <a:bodyPr lIns="0" tIns="0" rIns="0" bIns="0" rtlCol="0" anchor="t">
            <a:spAutoFit/>
          </a:bodyPr>
          <a:lstStyle/>
          <a:p>
            <a:pPr algn="just">
              <a:lnSpc>
                <a:spcPts val="3999"/>
              </a:lnSpc>
            </a:pPr>
            <a:r>
              <a:rPr lang="en-US" sz="3999" b="1">
                <a:solidFill>
                  <a:srgbClr val="F00464"/>
                </a:solidFill>
                <a:latin typeface="Open Sans Bold"/>
                <a:ea typeface="Open Sans Bold"/>
                <a:cs typeface="Open Sans Bold"/>
                <a:sym typeface="Open Sans Bold"/>
              </a:rPr>
              <a:t>BEHAVIOURAL SCIENCE INSIGHT</a:t>
            </a:r>
          </a:p>
        </p:txBody>
      </p:sp>
      <p:sp>
        <p:nvSpPr>
          <p:cNvPr id="9" name="Freeform 9"/>
          <p:cNvSpPr/>
          <p:nvPr/>
        </p:nvSpPr>
        <p:spPr>
          <a:xfrm>
            <a:off x="1028700" y="9258300"/>
            <a:ext cx="2701054" cy="428792"/>
          </a:xfrm>
          <a:custGeom>
            <a:avLst/>
            <a:gdLst/>
            <a:ahLst/>
            <a:cxnLst/>
            <a:rect l="l" t="t" r="r" b="b"/>
            <a:pathLst>
              <a:path w="2701054" h="428792">
                <a:moveTo>
                  <a:pt x="0" y="0"/>
                </a:moveTo>
                <a:lnTo>
                  <a:pt x="2701054" y="0"/>
                </a:lnTo>
                <a:lnTo>
                  <a:pt x="2701054" y="428792"/>
                </a:lnTo>
                <a:lnTo>
                  <a:pt x="0" y="428792"/>
                </a:lnTo>
                <a:lnTo>
                  <a:pt x="0" y="0"/>
                </a:lnTo>
                <a:close/>
              </a:path>
            </a:pathLst>
          </a:custGeom>
          <a:blipFill>
            <a:blip r:embed="rId4"/>
            <a:stretch>
              <a:fillRect/>
            </a:stretch>
          </a:blipFill>
        </p:spPr>
        <p:txBody>
          <a:bodyPr/>
          <a:lstStyle/>
          <a:p>
            <a:endParaRPr lang="nl-NL"/>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977418"/>
            <a:ext cx="16230600" cy="4950154"/>
            <a:chOff x="0" y="0"/>
            <a:chExt cx="21640800" cy="6600206"/>
          </a:xfrm>
        </p:grpSpPr>
        <p:grpSp>
          <p:nvGrpSpPr>
            <p:cNvPr id="3" name="Group 3"/>
            <p:cNvGrpSpPr/>
            <p:nvPr/>
          </p:nvGrpSpPr>
          <p:grpSpPr>
            <a:xfrm>
              <a:off x="0" y="1583068"/>
              <a:ext cx="21640800" cy="5017137"/>
              <a:chOff x="0" y="0"/>
              <a:chExt cx="4274726" cy="991040"/>
            </a:xfrm>
          </p:grpSpPr>
          <p:sp>
            <p:nvSpPr>
              <p:cNvPr id="4" name="Freeform 4"/>
              <p:cNvSpPr/>
              <p:nvPr/>
            </p:nvSpPr>
            <p:spPr>
              <a:xfrm>
                <a:off x="0" y="0"/>
                <a:ext cx="4274726" cy="991040"/>
              </a:xfrm>
              <a:custGeom>
                <a:avLst/>
                <a:gdLst/>
                <a:ahLst/>
                <a:cxnLst/>
                <a:rect l="l" t="t" r="r" b="b"/>
                <a:pathLst>
                  <a:path w="4274726" h="991040">
                    <a:moveTo>
                      <a:pt x="11925" y="0"/>
                    </a:moveTo>
                    <a:lnTo>
                      <a:pt x="4262801" y="0"/>
                    </a:lnTo>
                    <a:cubicBezTo>
                      <a:pt x="4269387" y="0"/>
                      <a:pt x="4274726" y="5339"/>
                      <a:pt x="4274726" y="11925"/>
                    </a:cubicBezTo>
                    <a:lnTo>
                      <a:pt x="4274726" y="979115"/>
                    </a:lnTo>
                    <a:cubicBezTo>
                      <a:pt x="4274726" y="985701"/>
                      <a:pt x="4269387" y="991040"/>
                      <a:pt x="4262801" y="991040"/>
                    </a:cubicBezTo>
                    <a:lnTo>
                      <a:pt x="11925" y="991040"/>
                    </a:lnTo>
                    <a:cubicBezTo>
                      <a:pt x="5339" y="991040"/>
                      <a:pt x="0" y="985701"/>
                      <a:pt x="0" y="979115"/>
                    </a:cubicBezTo>
                    <a:lnTo>
                      <a:pt x="0" y="11925"/>
                    </a:lnTo>
                    <a:cubicBezTo>
                      <a:pt x="0" y="5339"/>
                      <a:pt x="5339" y="0"/>
                      <a:pt x="11925" y="0"/>
                    </a:cubicBezTo>
                    <a:close/>
                  </a:path>
                </a:pathLst>
              </a:custGeom>
              <a:solidFill>
                <a:srgbClr val="ED9AC2">
                  <a:alpha val="29804"/>
                </a:srgbClr>
              </a:solidFill>
            </p:spPr>
            <p:txBody>
              <a:bodyPr/>
              <a:lstStyle/>
              <a:p>
                <a:endParaRPr lang="nl-NL"/>
              </a:p>
            </p:txBody>
          </p:sp>
          <p:sp>
            <p:nvSpPr>
              <p:cNvPr id="5" name="TextBox 5"/>
              <p:cNvSpPr txBox="1"/>
              <p:nvPr/>
            </p:nvSpPr>
            <p:spPr>
              <a:xfrm>
                <a:off x="0" y="-38100"/>
                <a:ext cx="4274726" cy="102914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10154" y="1916469"/>
              <a:ext cx="21420493" cy="4683737"/>
            </a:xfrm>
            <a:prstGeom prst="rect">
              <a:avLst/>
            </a:prstGeom>
          </p:spPr>
          <p:txBody>
            <a:bodyPr lIns="0" tIns="0" rIns="0" bIns="0" rtlCol="0" anchor="t">
              <a:spAutoFit/>
            </a:bodyPr>
            <a:lstStyle/>
            <a:p>
              <a:pPr marL="539749" lvl="1" indent="-269875" algn="l">
                <a:lnSpc>
                  <a:spcPts val="3124"/>
                </a:lnSpc>
                <a:buFont typeface="Arial"/>
                <a:buChar char="•"/>
              </a:pPr>
              <a:r>
                <a:rPr lang="en-US" sz="2499" b="1">
                  <a:solidFill>
                    <a:srgbClr val="000000"/>
                  </a:solidFill>
                  <a:latin typeface="Open Sans Bold"/>
                  <a:ea typeface="Open Sans Bold"/>
                  <a:cs typeface="Open Sans Bold"/>
                  <a:sym typeface="Open Sans Bold"/>
                </a:rPr>
                <a:t>Fewer questions ≠ less effort</a:t>
              </a:r>
              <a:r>
                <a:rPr lang="en-US" sz="2499">
                  <a:solidFill>
                    <a:srgbClr val="000000"/>
                  </a:solidFill>
                  <a:latin typeface="Open Sans"/>
                  <a:ea typeface="Open Sans"/>
                  <a:cs typeface="Open Sans"/>
                  <a:sym typeface="Open Sans"/>
                </a:rPr>
                <a:t> for the customer. Studies have shown that more questions can mean less mental effort if they are simple and focused.</a:t>
              </a:r>
            </a:p>
            <a:p>
              <a:pPr algn="l">
                <a:lnSpc>
                  <a:spcPts val="3124"/>
                </a:lnSpc>
              </a:pPr>
              <a:endParaRPr lang="en-US" sz="2499">
                <a:solidFill>
                  <a:srgbClr val="000000"/>
                </a:solidFill>
                <a:latin typeface="Open Sans"/>
                <a:ea typeface="Open Sans"/>
                <a:cs typeface="Open Sans"/>
                <a:sym typeface="Open Sans"/>
              </a:endParaRPr>
            </a:p>
            <a:p>
              <a:pPr marL="539749" lvl="1" indent="-269875" algn="l">
                <a:lnSpc>
                  <a:spcPts val="3124"/>
                </a:lnSpc>
                <a:buFont typeface="Arial"/>
                <a:buChar char="•"/>
              </a:pPr>
              <a:r>
                <a:rPr lang="en-US" sz="2499" b="1">
                  <a:solidFill>
                    <a:srgbClr val="000000"/>
                  </a:solidFill>
                  <a:latin typeface="Open Sans Bold"/>
                  <a:ea typeface="Open Sans Bold"/>
                  <a:cs typeface="Open Sans Bold"/>
                  <a:sym typeface="Open Sans Bold"/>
                </a:rPr>
                <a:t>Consider “smart” bundling:</a:t>
              </a:r>
            </a:p>
            <a:p>
              <a:pPr marL="1079499" lvl="2" indent="-359833" algn="l">
                <a:lnSpc>
                  <a:spcPts val="3124"/>
                </a:lnSpc>
                <a:buFont typeface="Arial"/>
                <a:buChar char="⚬"/>
              </a:pPr>
              <a:r>
                <a:rPr lang="en-US" sz="2499">
                  <a:solidFill>
                    <a:srgbClr val="000000"/>
                  </a:solidFill>
                  <a:latin typeface="Open Sans"/>
                  <a:ea typeface="Open Sans"/>
                  <a:cs typeface="Open Sans"/>
                  <a:sym typeface="Open Sans"/>
                </a:rPr>
                <a:t>Group items in intuitive categories (e.g. by theme or severity)</a:t>
              </a:r>
            </a:p>
            <a:p>
              <a:pPr marL="1079499" lvl="2" indent="-359833" algn="l">
                <a:lnSpc>
                  <a:spcPts val="3124"/>
                </a:lnSpc>
                <a:buFont typeface="Arial"/>
                <a:buChar char="⚬"/>
              </a:pPr>
              <a:r>
                <a:rPr lang="en-US" sz="2499">
                  <a:solidFill>
                    <a:srgbClr val="000000"/>
                  </a:solidFill>
                  <a:latin typeface="Open Sans"/>
                  <a:ea typeface="Open Sans"/>
                  <a:cs typeface="Open Sans"/>
                  <a:sym typeface="Open Sans"/>
                </a:rPr>
                <a:t>Use matrix layouts or “tick all that apply” formats.</a:t>
              </a:r>
            </a:p>
            <a:p>
              <a:pPr algn="l">
                <a:lnSpc>
                  <a:spcPts val="3124"/>
                </a:lnSpc>
              </a:pPr>
              <a:endParaRPr lang="en-US" sz="2499">
                <a:solidFill>
                  <a:srgbClr val="000000"/>
                </a:solidFill>
                <a:latin typeface="Open Sans"/>
                <a:ea typeface="Open Sans"/>
                <a:cs typeface="Open Sans"/>
                <a:sym typeface="Open Sans"/>
              </a:endParaRPr>
            </a:p>
            <a:p>
              <a:pPr marL="539749" lvl="1" indent="-269875" algn="l">
                <a:lnSpc>
                  <a:spcPts val="3124"/>
                </a:lnSpc>
                <a:buFont typeface="Arial"/>
                <a:buChar char="•"/>
              </a:pPr>
              <a:r>
                <a:rPr lang="en-US" sz="2499" b="1">
                  <a:solidFill>
                    <a:srgbClr val="000000"/>
                  </a:solidFill>
                  <a:latin typeface="Open Sans Bold"/>
                  <a:ea typeface="Open Sans Bold"/>
                  <a:cs typeface="Open Sans Bold"/>
                  <a:sym typeface="Open Sans Bold"/>
                </a:rPr>
                <a:t>Improve readability</a:t>
              </a:r>
              <a:r>
                <a:rPr lang="en-US" sz="2499">
                  <a:solidFill>
                    <a:srgbClr val="000000"/>
                  </a:solidFill>
                  <a:latin typeface="Open Sans"/>
                  <a:ea typeface="Open Sans"/>
                  <a:cs typeface="Open Sans"/>
                  <a:sym typeface="Open Sans"/>
                </a:rPr>
                <a:t> by avoiding long-form lists and use bullet points instead.</a:t>
              </a:r>
            </a:p>
            <a:p>
              <a:pPr algn="l">
                <a:lnSpc>
                  <a:spcPts val="3124"/>
                </a:lnSpc>
              </a:pPr>
              <a:endParaRPr lang="en-US" sz="2499">
                <a:solidFill>
                  <a:srgbClr val="000000"/>
                </a:solidFill>
                <a:latin typeface="Open Sans"/>
                <a:ea typeface="Open Sans"/>
                <a:cs typeface="Open Sans"/>
                <a:sym typeface="Open Sans"/>
              </a:endParaRPr>
            </a:p>
          </p:txBody>
        </p:sp>
        <p:sp>
          <p:nvSpPr>
            <p:cNvPr id="7" name="Freeform 7"/>
            <p:cNvSpPr/>
            <p:nvPr/>
          </p:nvSpPr>
          <p:spPr>
            <a:xfrm>
              <a:off x="12701002" y="0"/>
              <a:ext cx="1129302" cy="1036135"/>
            </a:xfrm>
            <a:custGeom>
              <a:avLst/>
              <a:gdLst/>
              <a:ahLst/>
              <a:cxnLst/>
              <a:rect l="l" t="t" r="r" b="b"/>
              <a:pathLst>
                <a:path w="1129302" h="1036135">
                  <a:moveTo>
                    <a:pt x="0" y="0"/>
                  </a:moveTo>
                  <a:lnTo>
                    <a:pt x="1129302" y="0"/>
                  </a:lnTo>
                  <a:lnTo>
                    <a:pt x="1129302" y="1036135"/>
                  </a:lnTo>
                  <a:lnTo>
                    <a:pt x="0" y="10361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8" name="TextBox 8"/>
            <p:cNvSpPr txBox="1"/>
            <p:nvPr/>
          </p:nvSpPr>
          <p:spPr>
            <a:xfrm>
              <a:off x="7514960" y="303793"/>
              <a:ext cx="5186042" cy="732342"/>
            </a:xfrm>
            <a:prstGeom prst="rect">
              <a:avLst/>
            </a:prstGeom>
          </p:spPr>
          <p:txBody>
            <a:bodyPr lIns="0" tIns="0" rIns="0" bIns="0" rtlCol="0" anchor="t">
              <a:spAutoFit/>
            </a:bodyPr>
            <a:lstStyle/>
            <a:p>
              <a:pPr algn="just">
                <a:lnSpc>
                  <a:spcPts val="3999"/>
                </a:lnSpc>
              </a:pPr>
              <a:r>
                <a:rPr lang="en-US" sz="3999" b="1">
                  <a:solidFill>
                    <a:srgbClr val="F00464"/>
                  </a:solidFill>
                  <a:latin typeface="Open Sans Bold"/>
                  <a:ea typeface="Open Sans Bold"/>
                  <a:cs typeface="Open Sans Bold"/>
                  <a:sym typeface="Open Sans Bold"/>
                </a:rPr>
                <a:t>HOW TO FIX IT</a:t>
              </a:r>
            </a:p>
          </p:txBody>
        </p:sp>
      </p:grpSp>
      <p:sp>
        <p:nvSpPr>
          <p:cNvPr id="9" name="Freeform 9"/>
          <p:cNvSpPr/>
          <p:nvPr/>
        </p:nvSpPr>
        <p:spPr>
          <a:xfrm>
            <a:off x="1028700" y="9258300"/>
            <a:ext cx="2701054" cy="428792"/>
          </a:xfrm>
          <a:custGeom>
            <a:avLst/>
            <a:gdLst/>
            <a:ahLst/>
            <a:cxnLst/>
            <a:rect l="l" t="t" r="r" b="b"/>
            <a:pathLst>
              <a:path w="2701054" h="428792">
                <a:moveTo>
                  <a:pt x="0" y="0"/>
                </a:moveTo>
                <a:lnTo>
                  <a:pt x="2701054" y="0"/>
                </a:lnTo>
                <a:lnTo>
                  <a:pt x="2701054" y="428792"/>
                </a:lnTo>
                <a:lnTo>
                  <a:pt x="0" y="428792"/>
                </a:lnTo>
                <a:lnTo>
                  <a:pt x="0" y="0"/>
                </a:lnTo>
                <a:close/>
              </a:path>
            </a:pathLst>
          </a:custGeom>
          <a:blipFill>
            <a:blip r:embed="rId4"/>
            <a:stretch>
              <a:fillRect/>
            </a:stretch>
          </a:blipFill>
        </p:spPr>
        <p:txBody>
          <a:bodyPr/>
          <a:lstStyle/>
          <a:p>
            <a:endParaRPr lang="nl-NL"/>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18232" y="908710"/>
            <a:ext cx="846976" cy="777101"/>
          </a:xfrm>
          <a:custGeom>
            <a:avLst/>
            <a:gdLst/>
            <a:ahLst/>
            <a:cxnLst/>
            <a:rect l="l" t="t" r="r" b="b"/>
            <a:pathLst>
              <a:path w="846976" h="777101">
                <a:moveTo>
                  <a:pt x="0" y="0"/>
                </a:moveTo>
                <a:lnTo>
                  <a:pt x="846976" y="0"/>
                </a:lnTo>
                <a:lnTo>
                  <a:pt x="846976" y="777101"/>
                </a:lnTo>
                <a:lnTo>
                  <a:pt x="0" y="777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TextBox 3"/>
          <p:cNvSpPr txBox="1"/>
          <p:nvPr/>
        </p:nvSpPr>
        <p:spPr>
          <a:xfrm>
            <a:off x="1028700" y="1155604"/>
            <a:ext cx="3889532" cy="530206"/>
          </a:xfrm>
          <a:prstGeom prst="rect">
            <a:avLst/>
          </a:prstGeom>
        </p:spPr>
        <p:txBody>
          <a:bodyPr lIns="0" tIns="0" rIns="0" bIns="0" rtlCol="0" anchor="t">
            <a:spAutoFit/>
          </a:bodyPr>
          <a:lstStyle/>
          <a:p>
            <a:pPr algn="just">
              <a:lnSpc>
                <a:spcPts val="3999"/>
              </a:lnSpc>
            </a:pPr>
            <a:r>
              <a:rPr lang="en-US" sz="3999" b="1">
                <a:solidFill>
                  <a:srgbClr val="F00464"/>
                </a:solidFill>
                <a:latin typeface="Open Sans Bold"/>
                <a:ea typeface="Open Sans Bold"/>
                <a:cs typeface="Open Sans Bold"/>
                <a:sym typeface="Open Sans Bold"/>
              </a:rPr>
              <a:t>HOW TO FIX IT</a:t>
            </a:r>
          </a:p>
        </p:txBody>
      </p:sp>
      <p:grpSp>
        <p:nvGrpSpPr>
          <p:cNvPr id="4" name="Group 4"/>
          <p:cNvGrpSpPr/>
          <p:nvPr/>
        </p:nvGrpSpPr>
        <p:grpSpPr>
          <a:xfrm rot="5400000">
            <a:off x="8880258" y="4879758"/>
            <a:ext cx="527483" cy="527483"/>
            <a:chOff x="0" y="0"/>
            <a:chExt cx="812800" cy="812800"/>
          </a:xfrm>
        </p:grpSpPr>
        <p:sp>
          <p:nvSpPr>
            <p:cNvPr id="5" name="Freeform 5"/>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000000"/>
            </a:solidFill>
          </p:spPr>
          <p:txBody>
            <a:bodyPr/>
            <a:lstStyle/>
            <a:p>
              <a:endParaRPr lang="nl-NL"/>
            </a:p>
          </p:txBody>
        </p:sp>
        <p:sp>
          <p:nvSpPr>
            <p:cNvPr id="6" name="TextBox 6"/>
            <p:cNvSpPr txBox="1"/>
            <p:nvPr/>
          </p:nvSpPr>
          <p:spPr>
            <a:xfrm>
              <a:off x="0" y="165100"/>
              <a:ext cx="711200" cy="444500"/>
            </a:xfrm>
            <a:prstGeom prst="rect">
              <a:avLst/>
            </a:prstGeom>
          </p:spPr>
          <p:txBody>
            <a:bodyPr lIns="48478" tIns="48478" rIns="48478" bIns="48478" rtlCol="0" anchor="ctr"/>
            <a:lstStyle/>
            <a:p>
              <a:pPr algn="ctr">
                <a:lnSpc>
                  <a:spcPts val="2660"/>
                </a:lnSpc>
              </a:pPr>
              <a:endParaRPr/>
            </a:p>
          </p:txBody>
        </p:sp>
      </p:grpSp>
      <p:grpSp>
        <p:nvGrpSpPr>
          <p:cNvPr id="7" name="Group 7"/>
          <p:cNvGrpSpPr/>
          <p:nvPr/>
        </p:nvGrpSpPr>
        <p:grpSpPr>
          <a:xfrm>
            <a:off x="4131105" y="2499471"/>
            <a:ext cx="10025791" cy="2113318"/>
            <a:chOff x="0" y="0"/>
            <a:chExt cx="3068279" cy="646757"/>
          </a:xfrm>
        </p:grpSpPr>
        <p:sp>
          <p:nvSpPr>
            <p:cNvPr id="8" name="Freeform 8"/>
            <p:cNvSpPr/>
            <p:nvPr/>
          </p:nvSpPr>
          <p:spPr>
            <a:xfrm>
              <a:off x="0" y="0"/>
              <a:ext cx="3068279" cy="646757"/>
            </a:xfrm>
            <a:custGeom>
              <a:avLst/>
              <a:gdLst/>
              <a:ahLst/>
              <a:cxnLst/>
              <a:rect l="l" t="t" r="r" b="b"/>
              <a:pathLst>
                <a:path w="3068279" h="646757">
                  <a:moveTo>
                    <a:pt x="39382" y="0"/>
                  </a:moveTo>
                  <a:lnTo>
                    <a:pt x="3028897" y="0"/>
                  </a:lnTo>
                  <a:cubicBezTo>
                    <a:pt x="3039342" y="0"/>
                    <a:pt x="3049359" y="4149"/>
                    <a:pt x="3056744" y="11535"/>
                  </a:cubicBezTo>
                  <a:cubicBezTo>
                    <a:pt x="3064130" y="18920"/>
                    <a:pt x="3068279" y="28937"/>
                    <a:pt x="3068279" y="39382"/>
                  </a:cubicBezTo>
                  <a:lnTo>
                    <a:pt x="3068279" y="607375"/>
                  </a:lnTo>
                  <a:cubicBezTo>
                    <a:pt x="3068279" y="617820"/>
                    <a:pt x="3064130" y="627837"/>
                    <a:pt x="3056744" y="635222"/>
                  </a:cubicBezTo>
                  <a:cubicBezTo>
                    <a:pt x="3049359" y="642608"/>
                    <a:pt x="3039342" y="646757"/>
                    <a:pt x="3028897" y="646757"/>
                  </a:cubicBezTo>
                  <a:lnTo>
                    <a:pt x="39382" y="646757"/>
                  </a:lnTo>
                  <a:cubicBezTo>
                    <a:pt x="17632" y="646757"/>
                    <a:pt x="0" y="629125"/>
                    <a:pt x="0" y="607375"/>
                  </a:cubicBezTo>
                  <a:lnTo>
                    <a:pt x="0" y="39382"/>
                  </a:lnTo>
                  <a:cubicBezTo>
                    <a:pt x="0" y="28937"/>
                    <a:pt x="4149" y="18920"/>
                    <a:pt x="11535" y="11535"/>
                  </a:cubicBezTo>
                  <a:cubicBezTo>
                    <a:pt x="18920" y="4149"/>
                    <a:pt x="28937" y="0"/>
                    <a:pt x="39382" y="0"/>
                  </a:cubicBezTo>
                  <a:close/>
                </a:path>
              </a:pathLst>
            </a:custGeom>
            <a:solidFill>
              <a:srgbClr val="000000">
                <a:alpha val="0"/>
              </a:srgbClr>
            </a:solidFill>
            <a:ln w="19050" cap="rnd">
              <a:solidFill>
                <a:srgbClr val="000000"/>
              </a:solidFill>
              <a:prstDash val="solid"/>
              <a:round/>
            </a:ln>
          </p:spPr>
          <p:txBody>
            <a:bodyPr/>
            <a:lstStyle/>
            <a:p>
              <a:endParaRPr lang="nl-NL"/>
            </a:p>
          </p:txBody>
        </p:sp>
        <p:sp>
          <p:nvSpPr>
            <p:cNvPr id="9" name="TextBox 9"/>
            <p:cNvSpPr txBox="1"/>
            <p:nvPr/>
          </p:nvSpPr>
          <p:spPr>
            <a:xfrm>
              <a:off x="0" y="-38100"/>
              <a:ext cx="3068279" cy="684857"/>
            </a:xfrm>
            <a:prstGeom prst="rect">
              <a:avLst/>
            </a:prstGeom>
          </p:spPr>
          <p:txBody>
            <a:bodyPr lIns="47471" tIns="47471" rIns="47471" bIns="47471" rtlCol="0" anchor="ctr"/>
            <a:lstStyle/>
            <a:p>
              <a:pPr algn="ctr">
                <a:lnSpc>
                  <a:spcPts val="2659"/>
                </a:lnSpc>
              </a:pPr>
              <a:endParaRPr/>
            </a:p>
          </p:txBody>
        </p:sp>
      </p:grpSp>
      <p:grpSp>
        <p:nvGrpSpPr>
          <p:cNvPr id="10" name="Group 10"/>
          <p:cNvGrpSpPr/>
          <p:nvPr/>
        </p:nvGrpSpPr>
        <p:grpSpPr>
          <a:xfrm>
            <a:off x="3585205" y="5673942"/>
            <a:ext cx="11117590" cy="3168786"/>
            <a:chOff x="0" y="0"/>
            <a:chExt cx="14823453" cy="4225047"/>
          </a:xfrm>
        </p:grpSpPr>
        <p:grpSp>
          <p:nvGrpSpPr>
            <p:cNvPr id="11" name="Group 11"/>
            <p:cNvGrpSpPr/>
            <p:nvPr/>
          </p:nvGrpSpPr>
          <p:grpSpPr>
            <a:xfrm>
              <a:off x="0" y="0"/>
              <a:ext cx="14823453" cy="4078922"/>
              <a:chOff x="0" y="0"/>
              <a:chExt cx="3761164" cy="1034947"/>
            </a:xfrm>
          </p:grpSpPr>
          <p:sp>
            <p:nvSpPr>
              <p:cNvPr id="12" name="Freeform 12"/>
              <p:cNvSpPr/>
              <p:nvPr/>
            </p:nvSpPr>
            <p:spPr>
              <a:xfrm>
                <a:off x="0" y="0"/>
                <a:ext cx="3761164" cy="1034947"/>
              </a:xfrm>
              <a:custGeom>
                <a:avLst/>
                <a:gdLst/>
                <a:ahLst/>
                <a:cxnLst/>
                <a:rect l="l" t="t" r="r" b="b"/>
                <a:pathLst>
                  <a:path w="3761164" h="1034947">
                    <a:moveTo>
                      <a:pt x="17409" y="0"/>
                    </a:moveTo>
                    <a:lnTo>
                      <a:pt x="3743755" y="0"/>
                    </a:lnTo>
                    <a:cubicBezTo>
                      <a:pt x="3748372" y="0"/>
                      <a:pt x="3752800" y="1834"/>
                      <a:pt x="3756065" y="5099"/>
                    </a:cubicBezTo>
                    <a:cubicBezTo>
                      <a:pt x="3759330" y="8364"/>
                      <a:pt x="3761164" y="12792"/>
                      <a:pt x="3761164" y="17409"/>
                    </a:cubicBezTo>
                    <a:lnTo>
                      <a:pt x="3761164" y="1017538"/>
                    </a:lnTo>
                    <a:cubicBezTo>
                      <a:pt x="3761164" y="1022156"/>
                      <a:pt x="3759330" y="1026584"/>
                      <a:pt x="3756065" y="1029848"/>
                    </a:cubicBezTo>
                    <a:cubicBezTo>
                      <a:pt x="3752800" y="1033113"/>
                      <a:pt x="3748372" y="1034947"/>
                      <a:pt x="3743755" y="1034947"/>
                    </a:cubicBezTo>
                    <a:lnTo>
                      <a:pt x="17409" y="1034947"/>
                    </a:lnTo>
                    <a:cubicBezTo>
                      <a:pt x="12792" y="1034947"/>
                      <a:pt x="8364" y="1033113"/>
                      <a:pt x="5099" y="1029848"/>
                    </a:cubicBezTo>
                    <a:cubicBezTo>
                      <a:pt x="1834" y="1026584"/>
                      <a:pt x="0" y="1022156"/>
                      <a:pt x="0" y="1017538"/>
                    </a:cubicBezTo>
                    <a:lnTo>
                      <a:pt x="0" y="17409"/>
                    </a:lnTo>
                    <a:cubicBezTo>
                      <a:pt x="0" y="12792"/>
                      <a:pt x="1834" y="8364"/>
                      <a:pt x="5099" y="5099"/>
                    </a:cubicBezTo>
                    <a:cubicBezTo>
                      <a:pt x="8364" y="1834"/>
                      <a:pt x="12792" y="0"/>
                      <a:pt x="17409" y="0"/>
                    </a:cubicBezTo>
                    <a:close/>
                  </a:path>
                </a:pathLst>
              </a:custGeom>
              <a:solidFill>
                <a:srgbClr val="7ED957">
                  <a:alpha val="29804"/>
                </a:srgbClr>
              </a:solidFill>
            </p:spPr>
            <p:txBody>
              <a:bodyPr/>
              <a:lstStyle/>
              <a:p>
                <a:endParaRPr lang="nl-NL"/>
              </a:p>
            </p:txBody>
          </p:sp>
          <p:sp>
            <p:nvSpPr>
              <p:cNvPr id="13" name="TextBox 13"/>
              <p:cNvSpPr txBox="1"/>
              <p:nvPr/>
            </p:nvSpPr>
            <p:spPr>
              <a:xfrm>
                <a:off x="0" y="-38100"/>
                <a:ext cx="3761164" cy="1073047"/>
              </a:xfrm>
              <a:prstGeom prst="rect">
                <a:avLst/>
              </a:prstGeom>
            </p:spPr>
            <p:txBody>
              <a:bodyPr lIns="39548" tIns="39548" rIns="39548" bIns="39548" rtlCol="0" anchor="ctr"/>
              <a:lstStyle/>
              <a:p>
                <a:pPr algn="ctr">
                  <a:lnSpc>
                    <a:spcPts val="2660"/>
                  </a:lnSpc>
                </a:pPr>
                <a:endParaRPr/>
              </a:p>
            </p:txBody>
          </p:sp>
        </p:grpSp>
        <p:sp>
          <p:nvSpPr>
            <p:cNvPr id="14" name="TextBox 14"/>
            <p:cNvSpPr txBox="1"/>
            <p:nvPr/>
          </p:nvSpPr>
          <p:spPr>
            <a:xfrm>
              <a:off x="390042" y="158917"/>
              <a:ext cx="14090794" cy="4066131"/>
            </a:xfrm>
            <a:prstGeom prst="rect">
              <a:avLst/>
            </a:prstGeom>
          </p:spPr>
          <p:txBody>
            <a:bodyPr lIns="0" tIns="0" rIns="0" bIns="0" rtlCol="0" anchor="t">
              <a:spAutoFit/>
            </a:bodyPr>
            <a:lstStyle/>
            <a:p>
              <a:pPr algn="l">
                <a:lnSpc>
                  <a:spcPts val="2432"/>
                </a:lnSpc>
              </a:pPr>
              <a:r>
                <a:rPr lang="en-US" sz="1946" b="1">
                  <a:solidFill>
                    <a:srgbClr val="000000"/>
                  </a:solidFill>
                  <a:latin typeface="Open Sans Bold"/>
                  <a:ea typeface="Open Sans Bold"/>
                  <a:cs typeface="Open Sans Bold"/>
                  <a:sym typeface="Open Sans Bold"/>
                </a:rPr>
                <a:t>Which of the following complaints, illnesses or conditions, if any, have you ever experienced? Please tick all that apply:</a:t>
              </a:r>
            </a:p>
            <a:p>
              <a:pPr algn="l">
                <a:lnSpc>
                  <a:spcPts val="2432"/>
                </a:lnSpc>
              </a:pPr>
              <a:endParaRPr lang="en-US" sz="1946" b="1">
                <a:solidFill>
                  <a:srgbClr val="000000"/>
                </a:solidFill>
                <a:latin typeface="Open Sans Bold"/>
                <a:ea typeface="Open Sans Bold"/>
                <a:cs typeface="Open Sans Bold"/>
                <a:sym typeface="Open Sans Bold"/>
              </a:endParaRPr>
            </a:p>
            <a:p>
              <a:pPr algn="l">
                <a:lnSpc>
                  <a:spcPts val="2432"/>
                </a:lnSpc>
              </a:pPr>
              <a:r>
                <a:rPr lang="en-US" sz="1946">
                  <a:solidFill>
                    <a:srgbClr val="000000"/>
                  </a:solidFill>
                  <a:latin typeface="Open Sans"/>
                  <a:ea typeface="Open Sans"/>
                  <a:cs typeface="Open Sans"/>
                  <a:sym typeface="Open Sans"/>
                </a:rPr>
                <a:t>☐ Fatigue complaints</a:t>
              </a:r>
            </a:p>
            <a:p>
              <a:pPr algn="l">
                <a:lnSpc>
                  <a:spcPts val="2432"/>
                </a:lnSpc>
              </a:pPr>
              <a:r>
                <a:rPr lang="en-US" sz="1946">
                  <a:solidFill>
                    <a:srgbClr val="000000"/>
                  </a:solidFill>
                  <a:latin typeface="Open Sans"/>
                  <a:ea typeface="Open Sans"/>
                  <a:cs typeface="Open Sans"/>
                  <a:sym typeface="Open Sans"/>
                </a:rPr>
                <a:t>☐ Sleep apnea syndrome</a:t>
              </a:r>
            </a:p>
            <a:p>
              <a:pPr algn="l">
                <a:lnSpc>
                  <a:spcPts val="2432"/>
                </a:lnSpc>
              </a:pPr>
              <a:r>
                <a:rPr lang="en-US" sz="1946">
                  <a:solidFill>
                    <a:srgbClr val="000000"/>
                  </a:solidFill>
                  <a:latin typeface="Open Sans"/>
                  <a:ea typeface="Open Sans"/>
                  <a:cs typeface="Open Sans"/>
                  <a:sym typeface="Open Sans"/>
                </a:rPr>
                <a:t>☐ STD (sexually transmitted disease)</a:t>
              </a:r>
            </a:p>
            <a:p>
              <a:pPr algn="l">
                <a:lnSpc>
                  <a:spcPts val="2432"/>
                </a:lnSpc>
              </a:pPr>
              <a:r>
                <a:rPr lang="en-US" sz="1946">
                  <a:solidFill>
                    <a:srgbClr val="000000"/>
                  </a:solidFill>
                  <a:latin typeface="Open Sans"/>
                  <a:ea typeface="Open Sans"/>
                  <a:cs typeface="Open Sans"/>
                  <a:sym typeface="Open Sans"/>
                </a:rPr>
                <a:t>☐ HIV infection</a:t>
              </a:r>
            </a:p>
            <a:p>
              <a:pPr algn="l">
                <a:lnSpc>
                  <a:spcPts val="2432"/>
                </a:lnSpc>
              </a:pPr>
              <a:r>
                <a:rPr lang="en-US" sz="1946">
                  <a:solidFill>
                    <a:srgbClr val="000000"/>
                  </a:solidFill>
                  <a:latin typeface="Open Sans"/>
                  <a:ea typeface="Open Sans"/>
                  <a:cs typeface="Open Sans"/>
                  <a:sym typeface="Open Sans"/>
                </a:rPr>
                <a:t>☐ Any other infectious diseases</a:t>
              </a:r>
            </a:p>
            <a:p>
              <a:pPr algn="l">
                <a:lnSpc>
                  <a:spcPts val="2432"/>
                </a:lnSpc>
              </a:pPr>
              <a:r>
                <a:rPr lang="en-US" sz="1946">
                  <a:solidFill>
                    <a:srgbClr val="000000"/>
                  </a:solidFill>
                  <a:latin typeface="Open Sans"/>
                  <a:ea typeface="Open Sans"/>
                  <a:cs typeface="Open Sans"/>
                  <a:sym typeface="Open Sans"/>
                </a:rPr>
                <a:t>☐ None of the above</a:t>
              </a:r>
            </a:p>
            <a:p>
              <a:pPr algn="l">
                <a:lnSpc>
                  <a:spcPts val="2432"/>
                </a:lnSpc>
              </a:pPr>
              <a:endParaRPr lang="en-US" sz="1946">
                <a:solidFill>
                  <a:srgbClr val="000000"/>
                </a:solidFill>
                <a:latin typeface="Open Sans"/>
                <a:ea typeface="Open Sans"/>
                <a:cs typeface="Open Sans"/>
                <a:sym typeface="Open Sans"/>
              </a:endParaRPr>
            </a:p>
          </p:txBody>
        </p:sp>
      </p:grpSp>
      <p:sp>
        <p:nvSpPr>
          <p:cNvPr id="15" name="Freeform 15"/>
          <p:cNvSpPr/>
          <p:nvPr/>
        </p:nvSpPr>
        <p:spPr>
          <a:xfrm>
            <a:off x="1028700" y="9258300"/>
            <a:ext cx="2701054" cy="428792"/>
          </a:xfrm>
          <a:custGeom>
            <a:avLst/>
            <a:gdLst/>
            <a:ahLst/>
            <a:cxnLst/>
            <a:rect l="l" t="t" r="r" b="b"/>
            <a:pathLst>
              <a:path w="2701054" h="428792">
                <a:moveTo>
                  <a:pt x="0" y="0"/>
                </a:moveTo>
                <a:lnTo>
                  <a:pt x="2701054" y="0"/>
                </a:lnTo>
                <a:lnTo>
                  <a:pt x="2701054" y="428792"/>
                </a:lnTo>
                <a:lnTo>
                  <a:pt x="0" y="428792"/>
                </a:lnTo>
                <a:lnTo>
                  <a:pt x="0" y="0"/>
                </a:lnTo>
                <a:close/>
              </a:path>
            </a:pathLst>
          </a:custGeom>
          <a:blipFill>
            <a:blip r:embed="rId4"/>
            <a:stretch>
              <a:fillRect/>
            </a:stretch>
          </a:blipFill>
        </p:spPr>
        <p:txBody>
          <a:bodyPr/>
          <a:lstStyle/>
          <a:p>
            <a:endParaRPr lang="nl-NL"/>
          </a:p>
        </p:txBody>
      </p:sp>
      <p:sp>
        <p:nvSpPr>
          <p:cNvPr id="16" name="Freeform 16"/>
          <p:cNvSpPr/>
          <p:nvPr/>
        </p:nvSpPr>
        <p:spPr>
          <a:xfrm>
            <a:off x="4421330" y="3556130"/>
            <a:ext cx="9621458" cy="707342"/>
          </a:xfrm>
          <a:custGeom>
            <a:avLst/>
            <a:gdLst/>
            <a:ahLst/>
            <a:cxnLst/>
            <a:rect l="l" t="t" r="r" b="b"/>
            <a:pathLst>
              <a:path w="9621458" h="707342">
                <a:moveTo>
                  <a:pt x="0" y="0"/>
                </a:moveTo>
                <a:lnTo>
                  <a:pt x="9621458" y="0"/>
                </a:lnTo>
                <a:lnTo>
                  <a:pt x="9621458" y="707342"/>
                </a:lnTo>
                <a:lnTo>
                  <a:pt x="0" y="707342"/>
                </a:lnTo>
                <a:lnTo>
                  <a:pt x="0" y="0"/>
                </a:lnTo>
                <a:close/>
              </a:path>
            </a:pathLst>
          </a:custGeom>
          <a:blipFill>
            <a:blip r:embed="rId5"/>
            <a:stretch>
              <a:fillRect t="-234189" r="-5671"/>
            </a:stretch>
          </a:blipFill>
        </p:spPr>
        <p:txBody>
          <a:bodyPr/>
          <a:lstStyle/>
          <a:p>
            <a:endParaRPr lang="nl-NL"/>
          </a:p>
        </p:txBody>
      </p:sp>
      <p:sp>
        <p:nvSpPr>
          <p:cNvPr id="17" name="Freeform 17"/>
          <p:cNvSpPr/>
          <p:nvPr/>
        </p:nvSpPr>
        <p:spPr>
          <a:xfrm>
            <a:off x="4421330" y="2814574"/>
            <a:ext cx="9621458" cy="741556"/>
          </a:xfrm>
          <a:custGeom>
            <a:avLst/>
            <a:gdLst/>
            <a:ahLst/>
            <a:cxnLst/>
            <a:rect l="l" t="t" r="r" b="b"/>
            <a:pathLst>
              <a:path w="9621458" h="741556">
                <a:moveTo>
                  <a:pt x="0" y="0"/>
                </a:moveTo>
                <a:lnTo>
                  <a:pt x="9621458" y="0"/>
                </a:lnTo>
                <a:lnTo>
                  <a:pt x="9621458" y="741556"/>
                </a:lnTo>
                <a:lnTo>
                  <a:pt x="0" y="741556"/>
                </a:lnTo>
                <a:lnTo>
                  <a:pt x="0" y="0"/>
                </a:lnTo>
                <a:close/>
              </a:path>
            </a:pathLst>
          </a:custGeom>
          <a:blipFill>
            <a:blip r:embed="rId6"/>
            <a:stretch>
              <a:fillRect b="-115704"/>
            </a:stretch>
          </a:blipFill>
        </p:spPr>
        <p:txBody>
          <a:bodyPr/>
          <a:lstStyle/>
          <a:p>
            <a:endParaRPr lang="nl-NL"/>
          </a:p>
        </p:txBody>
      </p:sp>
      <p:sp>
        <p:nvSpPr>
          <p:cNvPr id="18" name="TextBox 18"/>
          <p:cNvSpPr txBox="1"/>
          <p:nvPr/>
        </p:nvSpPr>
        <p:spPr>
          <a:xfrm>
            <a:off x="4421330" y="2069834"/>
            <a:ext cx="5359451" cy="351191"/>
          </a:xfrm>
          <a:prstGeom prst="rect">
            <a:avLst/>
          </a:prstGeom>
        </p:spPr>
        <p:txBody>
          <a:bodyPr lIns="0" tIns="0" rIns="0" bIns="0" rtlCol="0" anchor="t">
            <a:spAutoFit/>
          </a:bodyPr>
          <a:lstStyle/>
          <a:p>
            <a:pPr algn="l">
              <a:lnSpc>
                <a:spcPts val="2850"/>
              </a:lnSpc>
            </a:pPr>
            <a:r>
              <a:rPr lang="en-US" sz="2280" b="1">
                <a:solidFill>
                  <a:srgbClr val="000000"/>
                </a:solidFill>
                <a:latin typeface="Open Sans Bold"/>
                <a:ea typeface="Open Sans Bold"/>
                <a:cs typeface="Open Sans Bold"/>
                <a:sym typeface="Open Sans Bold"/>
              </a:rPr>
              <a:t>BUNDLED CONDITIONS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18232" y="908710"/>
            <a:ext cx="846976" cy="777101"/>
          </a:xfrm>
          <a:custGeom>
            <a:avLst/>
            <a:gdLst/>
            <a:ahLst/>
            <a:cxnLst/>
            <a:rect l="l" t="t" r="r" b="b"/>
            <a:pathLst>
              <a:path w="846976" h="777101">
                <a:moveTo>
                  <a:pt x="0" y="0"/>
                </a:moveTo>
                <a:lnTo>
                  <a:pt x="846976" y="0"/>
                </a:lnTo>
                <a:lnTo>
                  <a:pt x="846976" y="777101"/>
                </a:lnTo>
                <a:lnTo>
                  <a:pt x="0" y="777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grpSp>
        <p:nvGrpSpPr>
          <p:cNvPr id="3" name="Group 3"/>
          <p:cNvGrpSpPr/>
          <p:nvPr/>
        </p:nvGrpSpPr>
        <p:grpSpPr>
          <a:xfrm rot="5400000">
            <a:off x="8880258" y="4879758"/>
            <a:ext cx="527483" cy="527483"/>
            <a:chOff x="0" y="0"/>
            <a:chExt cx="812800" cy="812800"/>
          </a:xfrm>
        </p:grpSpPr>
        <p:sp>
          <p:nvSpPr>
            <p:cNvPr id="4" name="Freeform 4"/>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000000"/>
            </a:solidFill>
          </p:spPr>
          <p:txBody>
            <a:bodyPr/>
            <a:lstStyle/>
            <a:p>
              <a:endParaRPr lang="nl-NL"/>
            </a:p>
          </p:txBody>
        </p:sp>
        <p:sp>
          <p:nvSpPr>
            <p:cNvPr id="5" name="TextBox 5"/>
            <p:cNvSpPr txBox="1"/>
            <p:nvPr/>
          </p:nvSpPr>
          <p:spPr>
            <a:xfrm>
              <a:off x="0" y="165100"/>
              <a:ext cx="711200" cy="444500"/>
            </a:xfrm>
            <a:prstGeom prst="rect">
              <a:avLst/>
            </a:prstGeom>
          </p:spPr>
          <p:txBody>
            <a:bodyPr lIns="48478" tIns="48478" rIns="48478" bIns="48478" rtlCol="0" anchor="ctr"/>
            <a:lstStyle/>
            <a:p>
              <a:pPr algn="ctr">
                <a:lnSpc>
                  <a:spcPts val="2660"/>
                </a:lnSpc>
              </a:pPr>
              <a:endParaRPr/>
            </a:p>
          </p:txBody>
        </p:sp>
      </p:grpSp>
      <p:grpSp>
        <p:nvGrpSpPr>
          <p:cNvPr id="6" name="Group 6"/>
          <p:cNvGrpSpPr/>
          <p:nvPr/>
        </p:nvGrpSpPr>
        <p:grpSpPr>
          <a:xfrm>
            <a:off x="4131105" y="2499471"/>
            <a:ext cx="10025791" cy="2113318"/>
            <a:chOff x="0" y="0"/>
            <a:chExt cx="3068279" cy="646757"/>
          </a:xfrm>
        </p:grpSpPr>
        <p:sp>
          <p:nvSpPr>
            <p:cNvPr id="7" name="Freeform 7"/>
            <p:cNvSpPr/>
            <p:nvPr/>
          </p:nvSpPr>
          <p:spPr>
            <a:xfrm>
              <a:off x="0" y="0"/>
              <a:ext cx="3068279" cy="646757"/>
            </a:xfrm>
            <a:custGeom>
              <a:avLst/>
              <a:gdLst/>
              <a:ahLst/>
              <a:cxnLst/>
              <a:rect l="l" t="t" r="r" b="b"/>
              <a:pathLst>
                <a:path w="3068279" h="646757">
                  <a:moveTo>
                    <a:pt x="39382" y="0"/>
                  </a:moveTo>
                  <a:lnTo>
                    <a:pt x="3028897" y="0"/>
                  </a:lnTo>
                  <a:cubicBezTo>
                    <a:pt x="3039342" y="0"/>
                    <a:pt x="3049359" y="4149"/>
                    <a:pt x="3056744" y="11535"/>
                  </a:cubicBezTo>
                  <a:cubicBezTo>
                    <a:pt x="3064130" y="18920"/>
                    <a:pt x="3068279" y="28937"/>
                    <a:pt x="3068279" y="39382"/>
                  </a:cubicBezTo>
                  <a:lnTo>
                    <a:pt x="3068279" y="607375"/>
                  </a:lnTo>
                  <a:cubicBezTo>
                    <a:pt x="3068279" y="617820"/>
                    <a:pt x="3064130" y="627837"/>
                    <a:pt x="3056744" y="635222"/>
                  </a:cubicBezTo>
                  <a:cubicBezTo>
                    <a:pt x="3049359" y="642608"/>
                    <a:pt x="3039342" y="646757"/>
                    <a:pt x="3028897" y="646757"/>
                  </a:cubicBezTo>
                  <a:lnTo>
                    <a:pt x="39382" y="646757"/>
                  </a:lnTo>
                  <a:cubicBezTo>
                    <a:pt x="17632" y="646757"/>
                    <a:pt x="0" y="629125"/>
                    <a:pt x="0" y="607375"/>
                  </a:cubicBezTo>
                  <a:lnTo>
                    <a:pt x="0" y="39382"/>
                  </a:lnTo>
                  <a:cubicBezTo>
                    <a:pt x="0" y="28937"/>
                    <a:pt x="4149" y="18920"/>
                    <a:pt x="11535" y="11535"/>
                  </a:cubicBezTo>
                  <a:cubicBezTo>
                    <a:pt x="18920" y="4149"/>
                    <a:pt x="28937" y="0"/>
                    <a:pt x="39382" y="0"/>
                  </a:cubicBezTo>
                  <a:close/>
                </a:path>
              </a:pathLst>
            </a:custGeom>
            <a:solidFill>
              <a:srgbClr val="000000">
                <a:alpha val="0"/>
              </a:srgbClr>
            </a:solidFill>
            <a:ln w="19050" cap="rnd">
              <a:solidFill>
                <a:srgbClr val="000000"/>
              </a:solidFill>
              <a:prstDash val="solid"/>
              <a:round/>
            </a:ln>
          </p:spPr>
          <p:txBody>
            <a:bodyPr/>
            <a:lstStyle/>
            <a:p>
              <a:endParaRPr lang="nl-NL"/>
            </a:p>
          </p:txBody>
        </p:sp>
        <p:sp>
          <p:nvSpPr>
            <p:cNvPr id="8" name="TextBox 8"/>
            <p:cNvSpPr txBox="1"/>
            <p:nvPr/>
          </p:nvSpPr>
          <p:spPr>
            <a:xfrm>
              <a:off x="0" y="-38100"/>
              <a:ext cx="3068279" cy="684857"/>
            </a:xfrm>
            <a:prstGeom prst="rect">
              <a:avLst/>
            </a:prstGeom>
          </p:spPr>
          <p:txBody>
            <a:bodyPr lIns="47471" tIns="47471" rIns="47471" bIns="47471" rtlCol="0" anchor="ctr"/>
            <a:lstStyle/>
            <a:p>
              <a:pPr algn="ctr">
                <a:lnSpc>
                  <a:spcPts val="2659"/>
                </a:lnSpc>
              </a:pPr>
              <a:endParaRPr/>
            </a:p>
          </p:txBody>
        </p:sp>
      </p:grpSp>
      <p:grpSp>
        <p:nvGrpSpPr>
          <p:cNvPr id="9" name="Group 9"/>
          <p:cNvGrpSpPr/>
          <p:nvPr/>
        </p:nvGrpSpPr>
        <p:grpSpPr>
          <a:xfrm>
            <a:off x="4374697" y="5673942"/>
            <a:ext cx="9538606" cy="3451220"/>
            <a:chOff x="0" y="0"/>
            <a:chExt cx="12718141" cy="4601626"/>
          </a:xfrm>
        </p:grpSpPr>
        <p:grpSp>
          <p:nvGrpSpPr>
            <p:cNvPr id="10" name="Group 10"/>
            <p:cNvGrpSpPr/>
            <p:nvPr/>
          </p:nvGrpSpPr>
          <p:grpSpPr>
            <a:xfrm>
              <a:off x="0" y="0"/>
              <a:ext cx="12718141" cy="4601626"/>
              <a:chOff x="0" y="0"/>
              <a:chExt cx="2860425" cy="1034947"/>
            </a:xfrm>
          </p:grpSpPr>
          <p:sp>
            <p:nvSpPr>
              <p:cNvPr id="11" name="Freeform 11"/>
              <p:cNvSpPr/>
              <p:nvPr/>
            </p:nvSpPr>
            <p:spPr>
              <a:xfrm>
                <a:off x="0" y="0"/>
                <a:ext cx="2860425" cy="1034947"/>
              </a:xfrm>
              <a:custGeom>
                <a:avLst/>
                <a:gdLst/>
                <a:ahLst/>
                <a:cxnLst/>
                <a:rect l="l" t="t" r="r" b="b"/>
                <a:pathLst>
                  <a:path w="2860425" h="1034947">
                    <a:moveTo>
                      <a:pt x="22891" y="0"/>
                    </a:moveTo>
                    <a:lnTo>
                      <a:pt x="2837534" y="0"/>
                    </a:lnTo>
                    <a:cubicBezTo>
                      <a:pt x="2843605" y="0"/>
                      <a:pt x="2849428" y="2412"/>
                      <a:pt x="2853721" y="6705"/>
                    </a:cubicBezTo>
                    <a:cubicBezTo>
                      <a:pt x="2858014" y="10998"/>
                      <a:pt x="2860425" y="16820"/>
                      <a:pt x="2860425" y="22891"/>
                    </a:cubicBezTo>
                    <a:lnTo>
                      <a:pt x="2860425" y="1012056"/>
                    </a:lnTo>
                    <a:cubicBezTo>
                      <a:pt x="2860425" y="1018127"/>
                      <a:pt x="2858014" y="1023950"/>
                      <a:pt x="2853721" y="1028243"/>
                    </a:cubicBezTo>
                    <a:cubicBezTo>
                      <a:pt x="2849428" y="1032536"/>
                      <a:pt x="2843605" y="1034947"/>
                      <a:pt x="2837534" y="1034947"/>
                    </a:cubicBezTo>
                    <a:lnTo>
                      <a:pt x="22891" y="1034947"/>
                    </a:lnTo>
                    <a:cubicBezTo>
                      <a:pt x="16820" y="1034947"/>
                      <a:pt x="10998" y="1032536"/>
                      <a:pt x="6705" y="1028243"/>
                    </a:cubicBezTo>
                    <a:cubicBezTo>
                      <a:pt x="2412" y="1023950"/>
                      <a:pt x="0" y="1018127"/>
                      <a:pt x="0" y="1012056"/>
                    </a:cubicBezTo>
                    <a:lnTo>
                      <a:pt x="0" y="22891"/>
                    </a:lnTo>
                    <a:cubicBezTo>
                      <a:pt x="0" y="16820"/>
                      <a:pt x="2412" y="10998"/>
                      <a:pt x="6705" y="6705"/>
                    </a:cubicBezTo>
                    <a:cubicBezTo>
                      <a:pt x="10998" y="2412"/>
                      <a:pt x="16820" y="0"/>
                      <a:pt x="22891" y="0"/>
                    </a:cubicBezTo>
                    <a:close/>
                  </a:path>
                </a:pathLst>
              </a:custGeom>
              <a:solidFill>
                <a:srgbClr val="7ED957">
                  <a:alpha val="29804"/>
                </a:srgbClr>
              </a:solidFill>
            </p:spPr>
            <p:txBody>
              <a:bodyPr/>
              <a:lstStyle/>
              <a:p>
                <a:endParaRPr lang="nl-NL"/>
              </a:p>
            </p:txBody>
          </p:sp>
          <p:sp>
            <p:nvSpPr>
              <p:cNvPr id="12" name="TextBox 12"/>
              <p:cNvSpPr txBox="1"/>
              <p:nvPr/>
            </p:nvSpPr>
            <p:spPr>
              <a:xfrm>
                <a:off x="0" y="-38100"/>
                <a:ext cx="2860425" cy="1073047"/>
              </a:xfrm>
              <a:prstGeom prst="rect">
                <a:avLst/>
              </a:prstGeom>
            </p:spPr>
            <p:txBody>
              <a:bodyPr lIns="39548" tIns="39548" rIns="39548" bIns="39548" rtlCol="0" anchor="ctr"/>
              <a:lstStyle/>
              <a:p>
                <a:pPr algn="ctr">
                  <a:lnSpc>
                    <a:spcPts val="2660"/>
                  </a:lnSpc>
                </a:pPr>
                <a:endParaRPr/>
              </a:p>
            </p:txBody>
          </p:sp>
        </p:grpSp>
        <p:sp>
          <p:nvSpPr>
            <p:cNvPr id="13" name="TextBox 13"/>
            <p:cNvSpPr txBox="1"/>
            <p:nvPr/>
          </p:nvSpPr>
          <p:spPr>
            <a:xfrm>
              <a:off x="334646" y="191247"/>
              <a:ext cx="12089539" cy="449442"/>
            </a:xfrm>
            <a:prstGeom prst="rect">
              <a:avLst/>
            </a:prstGeom>
          </p:spPr>
          <p:txBody>
            <a:bodyPr lIns="0" tIns="0" rIns="0" bIns="0" rtlCol="0" anchor="t">
              <a:spAutoFit/>
            </a:bodyPr>
            <a:lstStyle/>
            <a:p>
              <a:pPr algn="l">
                <a:lnSpc>
                  <a:spcPts val="2744"/>
                </a:lnSpc>
              </a:pPr>
              <a:endParaRPr/>
            </a:p>
          </p:txBody>
        </p:sp>
      </p:grpSp>
      <p:sp>
        <p:nvSpPr>
          <p:cNvPr id="14" name="TextBox 14"/>
          <p:cNvSpPr txBox="1"/>
          <p:nvPr/>
        </p:nvSpPr>
        <p:spPr>
          <a:xfrm>
            <a:off x="9172790" y="5891096"/>
            <a:ext cx="10568096" cy="311510"/>
          </a:xfrm>
          <a:prstGeom prst="rect">
            <a:avLst/>
          </a:prstGeom>
        </p:spPr>
        <p:txBody>
          <a:bodyPr lIns="0" tIns="0" rIns="0" bIns="0" rtlCol="0" anchor="t">
            <a:spAutoFit/>
          </a:bodyPr>
          <a:lstStyle/>
          <a:p>
            <a:pPr algn="l">
              <a:lnSpc>
                <a:spcPts val="2432"/>
              </a:lnSpc>
            </a:pPr>
            <a:endParaRPr/>
          </a:p>
        </p:txBody>
      </p:sp>
      <p:sp>
        <p:nvSpPr>
          <p:cNvPr id="15" name="Freeform 15"/>
          <p:cNvSpPr/>
          <p:nvPr/>
        </p:nvSpPr>
        <p:spPr>
          <a:xfrm>
            <a:off x="1028700" y="9258300"/>
            <a:ext cx="2701054" cy="428792"/>
          </a:xfrm>
          <a:custGeom>
            <a:avLst/>
            <a:gdLst/>
            <a:ahLst/>
            <a:cxnLst/>
            <a:rect l="l" t="t" r="r" b="b"/>
            <a:pathLst>
              <a:path w="2701054" h="428792">
                <a:moveTo>
                  <a:pt x="0" y="0"/>
                </a:moveTo>
                <a:lnTo>
                  <a:pt x="2701054" y="0"/>
                </a:lnTo>
                <a:lnTo>
                  <a:pt x="2701054" y="428792"/>
                </a:lnTo>
                <a:lnTo>
                  <a:pt x="0" y="428792"/>
                </a:lnTo>
                <a:lnTo>
                  <a:pt x="0" y="0"/>
                </a:lnTo>
                <a:close/>
              </a:path>
            </a:pathLst>
          </a:custGeom>
          <a:blipFill>
            <a:blip r:embed="rId4"/>
            <a:stretch>
              <a:fillRect/>
            </a:stretch>
          </a:blipFill>
        </p:spPr>
        <p:txBody>
          <a:bodyPr/>
          <a:lstStyle/>
          <a:p>
            <a:endParaRPr lang="nl-NL"/>
          </a:p>
        </p:txBody>
      </p:sp>
      <p:sp>
        <p:nvSpPr>
          <p:cNvPr id="16" name="Freeform 16"/>
          <p:cNvSpPr/>
          <p:nvPr/>
        </p:nvSpPr>
        <p:spPr>
          <a:xfrm>
            <a:off x="4603583" y="5856494"/>
            <a:ext cx="9076810" cy="3086115"/>
          </a:xfrm>
          <a:custGeom>
            <a:avLst/>
            <a:gdLst/>
            <a:ahLst/>
            <a:cxnLst/>
            <a:rect l="l" t="t" r="r" b="b"/>
            <a:pathLst>
              <a:path w="9076810" h="3086115">
                <a:moveTo>
                  <a:pt x="0" y="0"/>
                </a:moveTo>
                <a:lnTo>
                  <a:pt x="9076810" y="0"/>
                </a:lnTo>
                <a:lnTo>
                  <a:pt x="9076810" y="3086115"/>
                </a:lnTo>
                <a:lnTo>
                  <a:pt x="0" y="3086115"/>
                </a:lnTo>
                <a:lnTo>
                  <a:pt x="0" y="0"/>
                </a:lnTo>
                <a:close/>
              </a:path>
            </a:pathLst>
          </a:custGeom>
          <a:blipFill>
            <a:blip r:embed="rId5"/>
            <a:stretch>
              <a:fillRect/>
            </a:stretch>
          </a:blipFill>
        </p:spPr>
        <p:txBody>
          <a:bodyPr/>
          <a:lstStyle/>
          <a:p>
            <a:endParaRPr lang="nl-NL"/>
          </a:p>
        </p:txBody>
      </p:sp>
      <p:sp>
        <p:nvSpPr>
          <p:cNvPr id="17" name="TextBox 17"/>
          <p:cNvSpPr txBox="1"/>
          <p:nvPr/>
        </p:nvSpPr>
        <p:spPr>
          <a:xfrm>
            <a:off x="1028700" y="1155604"/>
            <a:ext cx="3889532" cy="530206"/>
          </a:xfrm>
          <a:prstGeom prst="rect">
            <a:avLst/>
          </a:prstGeom>
        </p:spPr>
        <p:txBody>
          <a:bodyPr lIns="0" tIns="0" rIns="0" bIns="0" rtlCol="0" anchor="t">
            <a:spAutoFit/>
          </a:bodyPr>
          <a:lstStyle/>
          <a:p>
            <a:pPr algn="just">
              <a:lnSpc>
                <a:spcPts val="3999"/>
              </a:lnSpc>
            </a:pPr>
            <a:r>
              <a:rPr lang="en-US" sz="3999" b="1">
                <a:solidFill>
                  <a:srgbClr val="F00464"/>
                </a:solidFill>
                <a:latin typeface="Open Sans Bold"/>
                <a:ea typeface="Open Sans Bold"/>
                <a:cs typeface="Open Sans Bold"/>
                <a:sym typeface="Open Sans Bold"/>
              </a:rPr>
              <a:t>HOW TO FIX IT</a:t>
            </a:r>
          </a:p>
        </p:txBody>
      </p:sp>
      <p:sp>
        <p:nvSpPr>
          <p:cNvPr id="18" name="Freeform 18"/>
          <p:cNvSpPr/>
          <p:nvPr/>
        </p:nvSpPr>
        <p:spPr>
          <a:xfrm>
            <a:off x="5888700" y="2772054"/>
            <a:ext cx="6568179" cy="1568153"/>
          </a:xfrm>
          <a:custGeom>
            <a:avLst/>
            <a:gdLst/>
            <a:ahLst/>
            <a:cxnLst/>
            <a:rect l="l" t="t" r="r" b="b"/>
            <a:pathLst>
              <a:path w="6568179" h="1568153">
                <a:moveTo>
                  <a:pt x="0" y="0"/>
                </a:moveTo>
                <a:lnTo>
                  <a:pt x="6568179" y="0"/>
                </a:lnTo>
                <a:lnTo>
                  <a:pt x="6568179" y="1568153"/>
                </a:lnTo>
                <a:lnTo>
                  <a:pt x="0" y="1568153"/>
                </a:lnTo>
                <a:lnTo>
                  <a:pt x="0" y="0"/>
                </a:lnTo>
                <a:close/>
              </a:path>
            </a:pathLst>
          </a:custGeom>
          <a:blipFill>
            <a:blip r:embed="rId6"/>
            <a:stretch>
              <a:fillRect/>
            </a:stretch>
          </a:blipFill>
        </p:spPr>
        <p:txBody>
          <a:bodyPr/>
          <a:lstStyle/>
          <a:p>
            <a:endParaRPr lang="nl-NL"/>
          </a:p>
        </p:txBody>
      </p:sp>
      <p:sp>
        <p:nvSpPr>
          <p:cNvPr id="19" name="TextBox 19"/>
          <p:cNvSpPr txBox="1"/>
          <p:nvPr/>
        </p:nvSpPr>
        <p:spPr>
          <a:xfrm>
            <a:off x="4421330" y="2069834"/>
            <a:ext cx="5359451" cy="351191"/>
          </a:xfrm>
          <a:prstGeom prst="rect">
            <a:avLst/>
          </a:prstGeom>
        </p:spPr>
        <p:txBody>
          <a:bodyPr lIns="0" tIns="0" rIns="0" bIns="0" rtlCol="0" anchor="t">
            <a:spAutoFit/>
          </a:bodyPr>
          <a:lstStyle/>
          <a:p>
            <a:pPr algn="l">
              <a:lnSpc>
                <a:spcPts val="2850"/>
              </a:lnSpc>
            </a:pPr>
            <a:r>
              <a:rPr lang="en-US" sz="2280" b="1">
                <a:solidFill>
                  <a:srgbClr val="000000"/>
                </a:solidFill>
                <a:latin typeface="Open Sans Bold"/>
                <a:ea typeface="Open Sans Bold"/>
                <a:cs typeface="Open Sans Bold"/>
                <a:sym typeface="Open Sans Bold"/>
              </a:rPr>
              <a:t>BUNDLED QUESTIONS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15207" y="7505589"/>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alphaModFix amt="50000"/>
            </a:blip>
            <a:stretch>
              <a:fillRect/>
            </a:stretch>
          </a:blipFill>
        </p:spPr>
        <p:txBody>
          <a:bodyPr/>
          <a:lstStyle/>
          <a:p>
            <a:endParaRPr lang="nl-NL"/>
          </a:p>
        </p:txBody>
      </p:sp>
      <p:sp>
        <p:nvSpPr>
          <p:cNvPr id="3" name="Freeform 3"/>
          <p:cNvSpPr/>
          <p:nvPr/>
        </p:nvSpPr>
        <p:spPr>
          <a:xfrm>
            <a:off x="14894499" y="9258300"/>
            <a:ext cx="2364801" cy="375412"/>
          </a:xfrm>
          <a:custGeom>
            <a:avLst/>
            <a:gdLst/>
            <a:ahLst/>
            <a:cxnLst/>
            <a:rect l="l" t="t" r="r" b="b"/>
            <a:pathLst>
              <a:path w="2364801" h="375412">
                <a:moveTo>
                  <a:pt x="0" y="0"/>
                </a:moveTo>
                <a:lnTo>
                  <a:pt x="2364801" y="0"/>
                </a:lnTo>
                <a:lnTo>
                  <a:pt x="2364801" y="375412"/>
                </a:lnTo>
                <a:lnTo>
                  <a:pt x="0" y="375412"/>
                </a:lnTo>
                <a:lnTo>
                  <a:pt x="0" y="0"/>
                </a:lnTo>
                <a:close/>
              </a:path>
            </a:pathLst>
          </a:custGeom>
          <a:blipFill>
            <a:blip r:embed="rId4"/>
            <a:stretch>
              <a:fillRect/>
            </a:stretch>
          </a:blipFill>
        </p:spPr>
        <p:txBody>
          <a:bodyPr/>
          <a:lstStyle/>
          <a:p>
            <a:endParaRPr lang="nl-NL"/>
          </a:p>
        </p:txBody>
      </p:sp>
      <p:sp>
        <p:nvSpPr>
          <p:cNvPr id="4" name="Freeform 4"/>
          <p:cNvSpPr/>
          <p:nvPr/>
        </p:nvSpPr>
        <p:spPr>
          <a:xfrm>
            <a:off x="3780533" y="6285692"/>
            <a:ext cx="2949359" cy="744713"/>
          </a:xfrm>
          <a:custGeom>
            <a:avLst/>
            <a:gdLst/>
            <a:ahLst/>
            <a:cxnLst/>
            <a:rect l="l" t="t" r="r" b="b"/>
            <a:pathLst>
              <a:path w="2949359" h="744713">
                <a:moveTo>
                  <a:pt x="0" y="0"/>
                </a:moveTo>
                <a:lnTo>
                  <a:pt x="2949359" y="0"/>
                </a:lnTo>
                <a:lnTo>
                  <a:pt x="2949359" y="744713"/>
                </a:lnTo>
                <a:lnTo>
                  <a:pt x="0" y="744713"/>
                </a:lnTo>
                <a:lnTo>
                  <a:pt x="0" y="0"/>
                </a:lnTo>
                <a:close/>
              </a:path>
            </a:pathLst>
          </a:custGeom>
          <a:blipFill>
            <a:blip r:embed="rId5"/>
            <a:stretch>
              <a:fillRect/>
            </a:stretch>
          </a:blipFill>
        </p:spPr>
        <p:txBody>
          <a:bodyPr/>
          <a:lstStyle/>
          <a:p>
            <a:endParaRPr lang="nl-NL"/>
          </a:p>
        </p:txBody>
      </p:sp>
      <p:sp>
        <p:nvSpPr>
          <p:cNvPr id="5" name="Freeform 5"/>
          <p:cNvSpPr/>
          <p:nvPr/>
        </p:nvSpPr>
        <p:spPr>
          <a:xfrm>
            <a:off x="7424684" y="6282654"/>
            <a:ext cx="2756687" cy="747751"/>
          </a:xfrm>
          <a:custGeom>
            <a:avLst/>
            <a:gdLst/>
            <a:ahLst/>
            <a:cxnLst/>
            <a:rect l="l" t="t" r="r" b="b"/>
            <a:pathLst>
              <a:path w="2756687" h="747751">
                <a:moveTo>
                  <a:pt x="0" y="0"/>
                </a:moveTo>
                <a:lnTo>
                  <a:pt x="2756686" y="0"/>
                </a:lnTo>
                <a:lnTo>
                  <a:pt x="2756686" y="747751"/>
                </a:lnTo>
                <a:lnTo>
                  <a:pt x="0" y="747751"/>
                </a:lnTo>
                <a:lnTo>
                  <a:pt x="0" y="0"/>
                </a:lnTo>
                <a:close/>
              </a:path>
            </a:pathLst>
          </a:custGeom>
          <a:blipFill>
            <a:blip r:embed="rId6"/>
            <a:stretch>
              <a:fillRect/>
            </a:stretch>
          </a:blipFill>
        </p:spPr>
        <p:txBody>
          <a:bodyPr/>
          <a:lstStyle/>
          <a:p>
            <a:endParaRPr lang="nl-NL"/>
          </a:p>
        </p:txBody>
      </p:sp>
      <p:sp>
        <p:nvSpPr>
          <p:cNvPr id="6" name="Freeform 6"/>
          <p:cNvSpPr/>
          <p:nvPr/>
        </p:nvSpPr>
        <p:spPr>
          <a:xfrm>
            <a:off x="8611176" y="7533054"/>
            <a:ext cx="1570195" cy="763507"/>
          </a:xfrm>
          <a:custGeom>
            <a:avLst/>
            <a:gdLst/>
            <a:ahLst/>
            <a:cxnLst/>
            <a:rect l="l" t="t" r="r" b="b"/>
            <a:pathLst>
              <a:path w="1570195" h="763507">
                <a:moveTo>
                  <a:pt x="0" y="0"/>
                </a:moveTo>
                <a:lnTo>
                  <a:pt x="1570194" y="0"/>
                </a:lnTo>
                <a:lnTo>
                  <a:pt x="1570194" y="763507"/>
                </a:lnTo>
                <a:lnTo>
                  <a:pt x="0" y="763507"/>
                </a:lnTo>
                <a:lnTo>
                  <a:pt x="0" y="0"/>
                </a:lnTo>
                <a:close/>
              </a:path>
            </a:pathLst>
          </a:custGeom>
          <a:blipFill>
            <a:blip r:embed="rId7"/>
            <a:stretch>
              <a:fillRect/>
            </a:stretch>
          </a:blipFill>
        </p:spPr>
        <p:txBody>
          <a:bodyPr/>
          <a:lstStyle/>
          <a:p>
            <a:endParaRPr lang="nl-NL"/>
          </a:p>
        </p:txBody>
      </p:sp>
      <p:sp>
        <p:nvSpPr>
          <p:cNvPr id="7" name="Freeform 7"/>
          <p:cNvSpPr/>
          <p:nvPr/>
        </p:nvSpPr>
        <p:spPr>
          <a:xfrm>
            <a:off x="13630434" y="6042378"/>
            <a:ext cx="1206751" cy="988027"/>
          </a:xfrm>
          <a:custGeom>
            <a:avLst/>
            <a:gdLst/>
            <a:ahLst/>
            <a:cxnLst/>
            <a:rect l="l" t="t" r="r" b="b"/>
            <a:pathLst>
              <a:path w="1206751" h="988027">
                <a:moveTo>
                  <a:pt x="0" y="0"/>
                </a:moveTo>
                <a:lnTo>
                  <a:pt x="1206751" y="0"/>
                </a:lnTo>
                <a:lnTo>
                  <a:pt x="1206751" y="988027"/>
                </a:lnTo>
                <a:lnTo>
                  <a:pt x="0" y="988027"/>
                </a:lnTo>
                <a:lnTo>
                  <a:pt x="0" y="0"/>
                </a:lnTo>
                <a:close/>
              </a:path>
            </a:pathLst>
          </a:custGeom>
          <a:blipFill>
            <a:blip r:embed="rId8"/>
            <a:stretch>
              <a:fillRect/>
            </a:stretch>
          </a:blipFill>
        </p:spPr>
        <p:txBody>
          <a:bodyPr/>
          <a:lstStyle/>
          <a:p>
            <a:endParaRPr lang="nl-NL"/>
          </a:p>
        </p:txBody>
      </p:sp>
      <p:sp>
        <p:nvSpPr>
          <p:cNvPr id="8" name="Freeform 8"/>
          <p:cNvSpPr/>
          <p:nvPr/>
        </p:nvSpPr>
        <p:spPr>
          <a:xfrm>
            <a:off x="5038865" y="7757574"/>
            <a:ext cx="2819283" cy="538987"/>
          </a:xfrm>
          <a:custGeom>
            <a:avLst/>
            <a:gdLst/>
            <a:ahLst/>
            <a:cxnLst/>
            <a:rect l="l" t="t" r="r" b="b"/>
            <a:pathLst>
              <a:path w="2819283" h="538987">
                <a:moveTo>
                  <a:pt x="0" y="0"/>
                </a:moveTo>
                <a:lnTo>
                  <a:pt x="2819283" y="0"/>
                </a:lnTo>
                <a:lnTo>
                  <a:pt x="2819283" y="538987"/>
                </a:lnTo>
                <a:lnTo>
                  <a:pt x="0" y="538987"/>
                </a:lnTo>
                <a:lnTo>
                  <a:pt x="0" y="0"/>
                </a:lnTo>
                <a:close/>
              </a:path>
            </a:pathLst>
          </a:custGeom>
          <a:blipFill>
            <a:blip r:embed="rId9"/>
            <a:stretch>
              <a:fillRect l="-16160" t="-137605" r="-18227" b="-131438"/>
            </a:stretch>
          </a:blipFill>
        </p:spPr>
        <p:txBody>
          <a:bodyPr/>
          <a:lstStyle/>
          <a:p>
            <a:endParaRPr lang="nl-NL"/>
          </a:p>
        </p:txBody>
      </p:sp>
      <p:sp>
        <p:nvSpPr>
          <p:cNvPr id="9" name="Freeform 9"/>
          <p:cNvSpPr/>
          <p:nvPr/>
        </p:nvSpPr>
        <p:spPr>
          <a:xfrm>
            <a:off x="11494416" y="7505589"/>
            <a:ext cx="1206751" cy="740885"/>
          </a:xfrm>
          <a:custGeom>
            <a:avLst/>
            <a:gdLst/>
            <a:ahLst/>
            <a:cxnLst/>
            <a:rect l="l" t="t" r="r" b="b"/>
            <a:pathLst>
              <a:path w="1206751" h="740885">
                <a:moveTo>
                  <a:pt x="0" y="0"/>
                </a:moveTo>
                <a:lnTo>
                  <a:pt x="1206751" y="0"/>
                </a:lnTo>
                <a:lnTo>
                  <a:pt x="1206751" y="740885"/>
                </a:lnTo>
                <a:lnTo>
                  <a:pt x="0" y="740885"/>
                </a:lnTo>
                <a:lnTo>
                  <a:pt x="0" y="0"/>
                </a:lnTo>
                <a:close/>
              </a:path>
            </a:pathLst>
          </a:custGeom>
          <a:blipFill>
            <a:blip r:embed="rId10"/>
            <a:stretch>
              <a:fillRect t="-11301" b="-10655"/>
            </a:stretch>
          </a:blipFill>
        </p:spPr>
        <p:txBody>
          <a:bodyPr/>
          <a:lstStyle/>
          <a:p>
            <a:endParaRPr lang="nl-NL"/>
          </a:p>
        </p:txBody>
      </p:sp>
      <p:sp>
        <p:nvSpPr>
          <p:cNvPr id="10" name="Freeform 10"/>
          <p:cNvSpPr/>
          <p:nvPr/>
        </p:nvSpPr>
        <p:spPr>
          <a:xfrm>
            <a:off x="10875256" y="6118222"/>
            <a:ext cx="2060386" cy="909145"/>
          </a:xfrm>
          <a:custGeom>
            <a:avLst/>
            <a:gdLst/>
            <a:ahLst/>
            <a:cxnLst/>
            <a:rect l="l" t="t" r="r" b="b"/>
            <a:pathLst>
              <a:path w="2060386" h="909145">
                <a:moveTo>
                  <a:pt x="0" y="0"/>
                </a:moveTo>
                <a:lnTo>
                  <a:pt x="2060386" y="0"/>
                </a:lnTo>
                <a:lnTo>
                  <a:pt x="2060386" y="909145"/>
                </a:lnTo>
                <a:lnTo>
                  <a:pt x="0" y="909145"/>
                </a:lnTo>
                <a:lnTo>
                  <a:pt x="0" y="0"/>
                </a:lnTo>
                <a:close/>
              </a:path>
            </a:pathLst>
          </a:custGeom>
          <a:blipFill>
            <a:blip r:embed="rId11"/>
            <a:stretch>
              <a:fillRect/>
            </a:stretch>
          </a:blipFill>
        </p:spPr>
        <p:txBody>
          <a:bodyPr/>
          <a:lstStyle/>
          <a:p>
            <a:endParaRPr lang="nl-NL"/>
          </a:p>
        </p:txBody>
      </p:sp>
      <p:sp>
        <p:nvSpPr>
          <p:cNvPr id="11" name="TextBox 11"/>
          <p:cNvSpPr txBox="1"/>
          <p:nvPr/>
        </p:nvSpPr>
        <p:spPr>
          <a:xfrm>
            <a:off x="1028700" y="1285875"/>
            <a:ext cx="15634186" cy="1260493"/>
          </a:xfrm>
          <a:prstGeom prst="rect">
            <a:avLst/>
          </a:prstGeom>
        </p:spPr>
        <p:txBody>
          <a:bodyPr lIns="0" tIns="0" rIns="0" bIns="0" rtlCol="0" anchor="t">
            <a:spAutoFit/>
          </a:bodyPr>
          <a:lstStyle/>
          <a:p>
            <a:pPr algn="l">
              <a:lnSpc>
                <a:spcPts val="9199"/>
              </a:lnSpc>
            </a:pPr>
            <a:r>
              <a:rPr lang="en-US" sz="9999" spc="-1039">
                <a:solidFill>
                  <a:srgbClr val="1E1E1E"/>
                </a:solidFill>
                <a:latin typeface="Archivo Black"/>
                <a:ea typeface="Archivo Black"/>
                <a:cs typeface="Archivo Black"/>
                <a:sym typeface="Archivo Black"/>
              </a:rPr>
              <a:t>Who We Are</a:t>
            </a:r>
          </a:p>
        </p:txBody>
      </p:sp>
      <p:sp>
        <p:nvSpPr>
          <p:cNvPr id="12" name="TextBox 12"/>
          <p:cNvSpPr txBox="1"/>
          <p:nvPr/>
        </p:nvSpPr>
        <p:spPr>
          <a:xfrm>
            <a:off x="1028700" y="2777066"/>
            <a:ext cx="15634186" cy="1565275"/>
          </a:xfrm>
          <a:prstGeom prst="rect">
            <a:avLst/>
          </a:prstGeom>
        </p:spPr>
        <p:txBody>
          <a:bodyPr lIns="0" tIns="0" rIns="0" bIns="0" rtlCol="0" anchor="t">
            <a:spAutoFit/>
          </a:bodyPr>
          <a:lstStyle/>
          <a:p>
            <a:pPr algn="l">
              <a:lnSpc>
                <a:spcPts val="3124"/>
              </a:lnSpc>
            </a:pPr>
            <a:r>
              <a:rPr lang="en-US" sz="2499">
                <a:solidFill>
                  <a:srgbClr val="1E1E1E"/>
                </a:solidFill>
                <a:latin typeface="Aileron"/>
                <a:ea typeface="Aileron"/>
                <a:cs typeface="Aileron"/>
                <a:sym typeface="Aileron"/>
              </a:rPr>
              <a:t>We’re a behavioural science consultancy specialising in insurance.</a:t>
            </a:r>
          </a:p>
          <a:p>
            <a:pPr algn="l">
              <a:lnSpc>
                <a:spcPts val="3124"/>
              </a:lnSpc>
            </a:pPr>
            <a:endParaRPr lang="en-US" sz="2499">
              <a:solidFill>
                <a:srgbClr val="1E1E1E"/>
              </a:solidFill>
              <a:latin typeface="Aileron"/>
              <a:ea typeface="Aileron"/>
              <a:cs typeface="Aileron"/>
              <a:sym typeface="Aileron"/>
            </a:endParaRPr>
          </a:p>
          <a:p>
            <a:pPr algn="l">
              <a:lnSpc>
                <a:spcPts val="3124"/>
              </a:lnSpc>
            </a:pPr>
            <a:r>
              <a:rPr lang="en-US" sz="2499">
                <a:solidFill>
                  <a:srgbClr val="1E1E1E"/>
                </a:solidFill>
                <a:latin typeface="Aileron"/>
                <a:ea typeface="Aileron"/>
                <a:cs typeface="Aileron"/>
                <a:sym typeface="Aileron"/>
              </a:rPr>
              <a:t>Combining the latest psychological insights with over 13 years of applied experience, we help you achieve better business results by understanding how your customers and employees think and behave.</a:t>
            </a:r>
          </a:p>
        </p:txBody>
      </p:sp>
      <p:sp>
        <p:nvSpPr>
          <p:cNvPr id="13" name="TextBox 13"/>
          <p:cNvSpPr txBox="1"/>
          <p:nvPr/>
        </p:nvSpPr>
        <p:spPr>
          <a:xfrm>
            <a:off x="2533114" y="5124450"/>
            <a:ext cx="13221772" cy="446015"/>
          </a:xfrm>
          <a:prstGeom prst="rect">
            <a:avLst/>
          </a:prstGeom>
        </p:spPr>
        <p:txBody>
          <a:bodyPr lIns="0" tIns="0" rIns="0" bIns="0" rtlCol="0" anchor="t">
            <a:spAutoFit/>
          </a:bodyPr>
          <a:lstStyle/>
          <a:p>
            <a:pPr algn="ctr">
              <a:lnSpc>
                <a:spcPts val="3561"/>
              </a:lnSpc>
            </a:pPr>
            <a:r>
              <a:rPr lang="en-US" sz="2849" b="1">
                <a:solidFill>
                  <a:srgbClr val="1E1E1E"/>
                </a:solidFill>
                <a:latin typeface="Aileron Bold"/>
                <a:ea typeface="Aileron Bold"/>
                <a:cs typeface="Aileron Bold"/>
                <a:sym typeface="Aileron Bold"/>
              </a:rPr>
              <a:t>A selection of our clients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307189" y="-1167970"/>
            <a:ext cx="14555721" cy="15573168"/>
          </a:xfrm>
          <a:custGeom>
            <a:avLst/>
            <a:gdLst/>
            <a:ahLst/>
            <a:cxnLst/>
            <a:rect l="l" t="t" r="r" b="b"/>
            <a:pathLst>
              <a:path w="14555721" h="15573168">
                <a:moveTo>
                  <a:pt x="14555721" y="0"/>
                </a:moveTo>
                <a:lnTo>
                  <a:pt x="0" y="0"/>
                </a:lnTo>
                <a:lnTo>
                  <a:pt x="0" y="15573168"/>
                </a:lnTo>
                <a:lnTo>
                  <a:pt x="14555721" y="15573168"/>
                </a:lnTo>
                <a:lnTo>
                  <a:pt x="14555721" y="0"/>
                </a:lnTo>
                <a:close/>
              </a:path>
            </a:pathLst>
          </a:custGeom>
          <a:blipFill>
            <a:blip r:embed="rId2">
              <a:alphaModFix amt="15000"/>
            </a:blip>
            <a:stretch>
              <a:fillRect/>
            </a:stretch>
          </a:blipFill>
        </p:spPr>
        <p:txBody>
          <a:bodyPr/>
          <a:lstStyle/>
          <a:p>
            <a:endParaRPr lang="nl-NL"/>
          </a:p>
        </p:txBody>
      </p:sp>
      <p:sp>
        <p:nvSpPr>
          <p:cNvPr id="3" name="TextBox 3"/>
          <p:cNvSpPr txBox="1"/>
          <p:nvPr/>
        </p:nvSpPr>
        <p:spPr>
          <a:xfrm>
            <a:off x="5442358" y="2112246"/>
            <a:ext cx="11726249" cy="3863919"/>
          </a:xfrm>
          <a:prstGeom prst="rect">
            <a:avLst/>
          </a:prstGeom>
        </p:spPr>
        <p:txBody>
          <a:bodyPr lIns="0" tIns="0" rIns="0" bIns="0" rtlCol="0" anchor="t">
            <a:spAutoFit/>
          </a:bodyPr>
          <a:lstStyle/>
          <a:p>
            <a:pPr algn="ctr">
              <a:lnSpc>
                <a:spcPts val="9999"/>
              </a:lnSpc>
            </a:pPr>
            <a:r>
              <a:rPr lang="en-US" sz="9999" b="1" spc="-459">
                <a:solidFill>
                  <a:srgbClr val="000000"/>
                </a:solidFill>
                <a:latin typeface="Open Sans Bold"/>
                <a:ea typeface="Open Sans Bold"/>
                <a:cs typeface="Open Sans Bold"/>
                <a:sym typeface="Open Sans Bold"/>
              </a:rPr>
              <a:t>We Don’t Speak the Customer’s Language</a:t>
            </a:r>
          </a:p>
        </p:txBody>
      </p:sp>
      <p:sp>
        <p:nvSpPr>
          <p:cNvPr id="4" name="TextBox 4"/>
          <p:cNvSpPr txBox="1"/>
          <p:nvPr/>
        </p:nvSpPr>
        <p:spPr>
          <a:xfrm>
            <a:off x="1028700" y="1829081"/>
            <a:ext cx="4413658" cy="7429219"/>
          </a:xfrm>
          <a:prstGeom prst="rect">
            <a:avLst/>
          </a:prstGeom>
        </p:spPr>
        <p:txBody>
          <a:bodyPr lIns="0" tIns="0" rIns="0" bIns="0" rtlCol="0" anchor="t">
            <a:spAutoFit/>
          </a:bodyPr>
          <a:lstStyle/>
          <a:p>
            <a:pPr algn="l">
              <a:lnSpc>
                <a:spcPts val="54392"/>
              </a:lnSpc>
            </a:pPr>
            <a:r>
              <a:rPr lang="en-US" sz="59122" b="1" spc="-6148">
                <a:solidFill>
                  <a:srgbClr val="000000"/>
                </a:solidFill>
                <a:latin typeface="Open Sans Bold"/>
                <a:ea typeface="Open Sans Bold"/>
                <a:cs typeface="Open Sans Bold"/>
                <a:sym typeface="Open Sans Bold"/>
              </a:rPr>
              <a:t>4</a:t>
            </a:r>
          </a:p>
        </p:txBody>
      </p:sp>
      <p:sp>
        <p:nvSpPr>
          <p:cNvPr id="5" name="TextBox 5"/>
          <p:cNvSpPr txBox="1"/>
          <p:nvPr/>
        </p:nvSpPr>
        <p:spPr>
          <a:xfrm>
            <a:off x="6102335" y="6430661"/>
            <a:ext cx="10676895" cy="942975"/>
          </a:xfrm>
          <a:prstGeom prst="rect">
            <a:avLst/>
          </a:prstGeom>
        </p:spPr>
        <p:txBody>
          <a:bodyPr lIns="0" tIns="0" rIns="0" bIns="0" rtlCol="0" anchor="t">
            <a:spAutoFit/>
          </a:bodyPr>
          <a:lstStyle/>
          <a:p>
            <a:pPr algn="ctr">
              <a:lnSpc>
                <a:spcPts val="3750"/>
              </a:lnSpc>
            </a:pPr>
            <a:r>
              <a:rPr lang="en-US" sz="3000">
                <a:solidFill>
                  <a:srgbClr val="000000"/>
                </a:solidFill>
                <a:latin typeface="Open Sans"/>
                <a:ea typeface="Open Sans"/>
                <a:cs typeface="Open Sans"/>
                <a:sym typeface="Open Sans"/>
              </a:rPr>
              <a:t>Jargon and medical terms make questions harder to answer.</a:t>
            </a:r>
          </a:p>
        </p:txBody>
      </p:sp>
      <p:sp>
        <p:nvSpPr>
          <p:cNvPr id="6" name="Freeform 6"/>
          <p:cNvSpPr/>
          <p:nvPr/>
        </p:nvSpPr>
        <p:spPr>
          <a:xfrm>
            <a:off x="1028700" y="9258300"/>
            <a:ext cx="2701054" cy="428792"/>
          </a:xfrm>
          <a:custGeom>
            <a:avLst/>
            <a:gdLst/>
            <a:ahLst/>
            <a:cxnLst/>
            <a:rect l="l" t="t" r="r" b="b"/>
            <a:pathLst>
              <a:path w="2701054" h="428792">
                <a:moveTo>
                  <a:pt x="0" y="0"/>
                </a:moveTo>
                <a:lnTo>
                  <a:pt x="2701054" y="0"/>
                </a:lnTo>
                <a:lnTo>
                  <a:pt x="2701054" y="428792"/>
                </a:lnTo>
                <a:lnTo>
                  <a:pt x="0" y="428792"/>
                </a:lnTo>
                <a:lnTo>
                  <a:pt x="0" y="0"/>
                </a:lnTo>
                <a:close/>
              </a:path>
            </a:pathLst>
          </a:custGeom>
          <a:blipFill>
            <a:blip r:embed="rId3"/>
            <a:stretch>
              <a:fillRect/>
            </a:stretch>
          </a:blipFill>
        </p:spPr>
        <p:txBody>
          <a:bodyPr/>
          <a:lstStyle/>
          <a:p>
            <a:endParaRPr lang="nl-NL"/>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21053" y="676688"/>
            <a:ext cx="946438" cy="958418"/>
          </a:xfrm>
          <a:custGeom>
            <a:avLst/>
            <a:gdLst/>
            <a:ahLst/>
            <a:cxnLst/>
            <a:rect l="l" t="t" r="r" b="b"/>
            <a:pathLst>
              <a:path w="946438" h="958418">
                <a:moveTo>
                  <a:pt x="0" y="0"/>
                </a:moveTo>
                <a:lnTo>
                  <a:pt x="946439" y="0"/>
                </a:lnTo>
                <a:lnTo>
                  <a:pt x="946439" y="958418"/>
                </a:lnTo>
                <a:lnTo>
                  <a:pt x="0" y="9584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3" name="Freeform 3"/>
          <p:cNvSpPr/>
          <p:nvPr/>
        </p:nvSpPr>
        <p:spPr>
          <a:xfrm>
            <a:off x="1028700" y="9258300"/>
            <a:ext cx="2701054" cy="428792"/>
          </a:xfrm>
          <a:custGeom>
            <a:avLst/>
            <a:gdLst/>
            <a:ahLst/>
            <a:cxnLst/>
            <a:rect l="l" t="t" r="r" b="b"/>
            <a:pathLst>
              <a:path w="2701054" h="428792">
                <a:moveTo>
                  <a:pt x="0" y="0"/>
                </a:moveTo>
                <a:lnTo>
                  <a:pt x="2701054" y="0"/>
                </a:lnTo>
                <a:lnTo>
                  <a:pt x="2701054" y="428792"/>
                </a:lnTo>
                <a:lnTo>
                  <a:pt x="0" y="428792"/>
                </a:lnTo>
                <a:lnTo>
                  <a:pt x="0" y="0"/>
                </a:lnTo>
                <a:close/>
              </a:path>
            </a:pathLst>
          </a:custGeom>
          <a:blipFill>
            <a:blip r:embed="rId5"/>
            <a:stretch>
              <a:fillRect/>
            </a:stretch>
          </a:blipFill>
        </p:spPr>
        <p:txBody>
          <a:bodyPr/>
          <a:lstStyle/>
          <a:p>
            <a:endParaRPr lang="nl-NL"/>
          </a:p>
        </p:txBody>
      </p:sp>
      <p:grpSp>
        <p:nvGrpSpPr>
          <p:cNvPr id="4" name="Group 4"/>
          <p:cNvGrpSpPr/>
          <p:nvPr/>
        </p:nvGrpSpPr>
        <p:grpSpPr>
          <a:xfrm>
            <a:off x="1228349" y="4182698"/>
            <a:ext cx="15642765" cy="3317396"/>
            <a:chOff x="0" y="0"/>
            <a:chExt cx="4692263" cy="995099"/>
          </a:xfrm>
        </p:grpSpPr>
        <p:sp>
          <p:nvSpPr>
            <p:cNvPr id="5" name="Freeform 5"/>
            <p:cNvSpPr/>
            <p:nvPr/>
          </p:nvSpPr>
          <p:spPr>
            <a:xfrm>
              <a:off x="0" y="0"/>
              <a:ext cx="4692263" cy="995099"/>
            </a:xfrm>
            <a:custGeom>
              <a:avLst/>
              <a:gdLst/>
              <a:ahLst/>
              <a:cxnLst/>
              <a:rect l="l" t="t" r="r" b="b"/>
              <a:pathLst>
                <a:path w="4692263" h="995099">
                  <a:moveTo>
                    <a:pt x="12373" y="0"/>
                  </a:moveTo>
                  <a:lnTo>
                    <a:pt x="4679890" y="0"/>
                  </a:lnTo>
                  <a:cubicBezTo>
                    <a:pt x="4683172" y="0"/>
                    <a:pt x="4686319" y="1304"/>
                    <a:pt x="4688639" y="3624"/>
                  </a:cubicBezTo>
                  <a:cubicBezTo>
                    <a:pt x="4690960" y="5944"/>
                    <a:pt x="4692263" y="9091"/>
                    <a:pt x="4692263" y="12373"/>
                  </a:cubicBezTo>
                  <a:lnTo>
                    <a:pt x="4692263" y="982726"/>
                  </a:lnTo>
                  <a:cubicBezTo>
                    <a:pt x="4692263" y="986007"/>
                    <a:pt x="4690960" y="989154"/>
                    <a:pt x="4688639" y="991475"/>
                  </a:cubicBezTo>
                  <a:cubicBezTo>
                    <a:pt x="4686319" y="993795"/>
                    <a:pt x="4683172" y="995099"/>
                    <a:pt x="4679890" y="995099"/>
                  </a:cubicBezTo>
                  <a:lnTo>
                    <a:pt x="12373" y="995099"/>
                  </a:lnTo>
                  <a:cubicBezTo>
                    <a:pt x="9091" y="995099"/>
                    <a:pt x="5944" y="993795"/>
                    <a:pt x="3624" y="991475"/>
                  </a:cubicBezTo>
                  <a:cubicBezTo>
                    <a:pt x="1304" y="989154"/>
                    <a:pt x="0" y="986007"/>
                    <a:pt x="0" y="982726"/>
                  </a:cubicBezTo>
                  <a:lnTo>
                    <a:pt x="0" y="12373"/>
                  </a:lnTo>
                  <a:cubicBezTo>
                    <a:pt x="0" y="9091"/>
                    <a:pt x="1304" y="5944"/>
                    <a:pt x="3624" y="3624"/>
                  </a:cubicBezTo>
                  <a:cubicBezTo>
                    <a:pt x="5944" y="1304"/>
                    <a:pt x="9091" y="0"/>
                    <a:pt x="12373" y="0"/>
                  </a:cubicBezTo>
                  <a:close/>
                </a:path>
              </a:pathLst>
            </a:custGeom>
            <a:solidFill>
              <a:srgbClr val="000000">
                <a:alpha val="0"/>
              </a:srgbClr>
            </a:solidFill>
            <a:ln w="19050" cap="rnd">
              <a:solidFill>
                <a:srgbClr val="000000"/>
              </a:solidFill>
              <a:prstDash val="solid"/>
              <a:round/>
            </a:ln>
          </p:spPr>
          <p:txBody>
            <a:bodyPr/>
            <a:lstStyle/>
            <a:p>
              <a:endParaRPr lang="nl-NL"/>
            </a:p>
          </p:txBody>
        </p:sp>
        <p:sp>
          <p:nvSpPr>
            <p:cNvPr id="6" name="TextBox 6"/>
            <p:cNvSpPr txBox="1"/>
            <p:nvPr/>
          </p:nvSpPr>
          <p:spPr>
            <a:xfrm>
              <a:off x="0" y="-38100"/>
              <a:ext cx="4692263" cy="1033199"/>
            </a:xfrm>
            <a:prstGeom prst="rect">
              <a:avLst/>
            </a:prstGeom>
          </p:spPr>
          <p:txBody>
            <a:bodyPr lIns="44603" tIns="44603" rIns="44603" bIns="44603" rtlCol="0" anchor="ctr"/>
            <a:lstStyle/>
            <a:p>
              <a:pPr algn="ctr">
                <a:lnSpc>
                  <a:spcPts val="2659"/>
                </a:lnSpc>
              </a:pPr>
              <a:endParaRPr/>
            </a:p>
          </p:txBody>
        </p:sp>
      </p:grpSp>
      <p:sp>
        <p:nvSpPr>
          <p:cNvPr id="7" name="Freeform 7"/>
          <p:cNvSpPr/>
          <p:nvPr/>
        </p:nvSpPr>
        <p:spPr>
          <a:xfrm>
            <a:off x="1532904" y="4961496"/>
            <a:ext cx="6134060" cy="777064"/>
          </a:xfrm>
          <a:custGeom>
            <a:avLst/>
            <a:gdLst/>
            <a:ahLst/>
            <a:cxnLst/>
            <a:rect l="l" t="t" r="r" b="b"/>
            <a:pathLst>
              <a:path w="6134060" h="777064">
                <a:moveTo>
                  <a:pt x="0" y="0"/>
                </a:moveTo>
                <a:lnTo>
                  <a:pt x="6134060" y="0"/>
                </a:lnTo>
                <a:lnTo>
                  <a:pt x="6134060" y="777064"/>
                </a:lnTo>
                <a:lnTo>
                  <a:pt x="0" y="777064"/>
                </a:lnTo>
                <a:lnTo>
                  <a:pt x="0" y="0"/>
                </a:lnTo>
                <a:close/>
              </a:path>
            </a:pathLst>
          </a:custGeom>
          <a:blipFill>
            <a:blip r:embed="rId6"/>
            <a:stretch>
              <a:fillRect l="-2367"/>
            </a:stretch>
          </a:blipFill>
        </p:spPr>
        <p:txBody>
          <a:bodyPr/>
          <a:lstStyle/>
          <a:p>
            <a:endParaRPr lang="nl-NL"/>
          </a:p>
        </p:txBody>
      </p:sp>
      <p:sp>
        <p:nvSpPr>
          <p:cNvPr id="8" name="Freeform 8"/>
          <p:cNvSpPr/>
          <p:nvPr/>
        </p:nvSpPr>
        <p:spPr>
          <a:xfrm>
            <a:off x="1532904" y="5810568"/>
            <a:ext cx="5988819" cy="1497205"/>
          </a:xfrm>
          <a:custGeom>
            <a:avLst/>
            <a:gdLst/>
            <a:ahLst/>
            <a:cxnLst/>
            <a:rect l="l" t="t" r="r" b="b"/>
            <a:pathLst>
              <a:path w="5988819" h="1497205">
                <a:moveTo>
                  <a:pt x="0" y="0"/>
                </a:moveTo>
                <a:lnTo>
                  <a:pt x="5988819" y="0"/>
                </a:lnTo>
                <a:lnTo>
                  <a:pt x="5988819" y="1497205"/>
                </a:lnTo>
                <a:lnTo>
                  <a:pt x="0" y="1497205"/>
                </a:lnTo>
                <a:lnTo>
                  <a:pt x="0" y="0"/>
                </a:lnTo>
                <a:close/>
              </a:path>
            </a:pathLst>
          </a:custGeom>
          <a:blipFill>
            <a:blip r:embed="rId7"/>
            <a:stretch>
              <a:fillRect/>
            </a:stretch>
          </a:blipFill>
        </p:spPr>
        <p:txBody>
          <a:bodyPr/>
          <a:lstStyle/>
          <a:p>
            <a:endParaRPr lang="nl-NL"/>
          </a:p>
        </p:txBody>
      </p:sp>
      <p:sp>
        <p:nvSpPr>
          <p:cNvPr id="9" name="Freeform 9"/>
          <p:cNvSpPr/>
          <p:nvPr/>
        </p:nvSpPr>
        <p:spPr>
          <a:xfrm>
            <a:off x="8210501" y="5120869"/>
            <a:ext cx="8359984" cy="689699"/>
          </a:xfrm>
          <a:custGeom>
            <a:avLst/>
            <a:gdLst/>
            <a:ahLst/>
            <a:cxnLst/>
            <a:rect l="l" t="t" r="r" b="b"/>
            <a:pathLst>
              <a:path w="8359984" h="689699">
                <a:moveTo>
                  <a:pt x="0" y="0"/>
                </a:moveTo>
                <a:lnTo>
                  <a:pt x="8359984" y="0"/>
                </a:lnTo>
                <a:lnTo>
                  <a:pt x="8359984" y="689699"/>
                </a:lnTo>
                <a:lnTo>
                  <a:pt x="0" y="689699"/>
                </a:lnTo>
                <a:lnTo>
                  <a:pt x="0" y="0"/>
                </a:lnTo>
                <a:close/>
              </a:path>
            </a:pathLst>
          </a:custGeom>
          <a:blipFill>
            <a:blip r:embed="rId8"/>
            <a:stretch>
              <a:fillRect/>
            </a:stretch>
          </a:blipFill>
        </p:spPr>
        <p:txBody>
          <a:bodyPr/>
          <a:lstStyle/>
          <a:p>
            <a:endParaRPr lang="nl-NL"/>
          </a:p>
        </p:txBody>
      </p:sp>
      <p:sp>
        <p:nvSpPr>
          <p:cNvPr id="10" name="Freeform 10"/>
          <p:cNvSpPr/>
          <p:nvPr/>
        </p:nvSpPr>
        <p:spPr>
          <a:xfrm>
            <a:off x="8270887" y="5921932"/>
            <a:ext cx="8359984" cy="961398"/>
          </a:xfrm>
          <a:custGeom>
            <a:avLst/>
            <a:gdLst/>
            <a:ahLst/>
            <a:cxnLst/>
            <a:rect l="l" t="t" r="r" b="b"/>
            <a:pathLst>
              <a:path w="8359984" h="961398">
                <a:moveTo>
                  <a:pt x="0" y="0"/>
                </a:moveTo>
                <a:lnTo>
                  <a:pt x="8359984" y="0"/>
                </a:lnTo>
                <a:lnTo>
                  <a:pt x="8359984" y="961398"/>
                </a:lnTo>
                <a:lnTo>
                  <a:pt x="0" y="961398"/>
                </a:lnTo>
                <a:lnTo>
                  <a:pt x="0" y="0"/>
                </a:lnTo>
                <a:close/>
              </a:path>
            </a:pathLst>
          </a:custGeom>
          <a:blipFill>
            <a:blip r:embed="rId9"/>
            <a:stretch>
              <a:fillRect/>
            </a:stretch>
          </a:blipFill>
        </p:spPr>
        <p:txBody>
          <a:bodyPr/>
          <a:lstStyle/>
          <a:p>
            <a:endParaRPr lang="nl-NL"/>
          </a:p>
        </p:txBody>
      </p:sp>
      <p:sp>
        <p:nvSpPr>
          <p:cNvPr id="11" name="TextBox 11"/>
          <p:cNvSpPr txBox="1"/>
          <p:nvPr/>
        </p:nvSpPr>
        <p:spPr>
          <a:xfrm>
            <a:off x="1028700" y="2038990"/>
            <a:ext cx="15203824" cy="1565126"/>
          </a:xfrm>
          <a:prstGeom prst="rect">
            <a:avLst/>
          </a:prstGeom>
        </p:spPr>
        <p:txBody>
          <a:bodyPr lIns="0" tIns="0" rIns="0" bIns="0" rtlCol="0" anchor="t">
            <a:spAutoFit/>
          </a:bodyPr>
          <a:lstStyle/>
          <a:p>
            <a:pPr algn="l">
              <a:lnSpc>
                <a:spcPts val="3124"/>
              </a:lnSpc>
            </a:pPr>
            <a:endParaRPr/>
          </a:p>
          <a:p>
            <a:pPr marL="539749" lvl="1" indent="-269875" algn="l">
              <a:lnSpc>
                <a:spcPts val="3124"/>
              </a:lnSpc>
              <a:buFont typeface="Arial"/>
              <a:buChar char="•"/>
            </a:pPr>
            <a:r>
              <a:rPr lang="en-US" sz="2499">
                <a:solidFill>
                  <a:srgbClr val="000000"/>
                </a:solidFill>
                <a:latin typeface="Open Sans"/>
                <a:ea typeface="Open Sans"/>
                <a:cs typeface="Open Sans"/>
                <a:sym typeface="Open Sans"/>
              </a:rPr>
              <a:t>We suffer from the </a:t>
            </a:r>
            <a:r>
              <a:rPr lang="en-US" sz="2499" b="1">
                <a:solidFill>
                  <a:srgbClr val="000000"/>
                </a:solidFill>
                <a:latin typeface="Open Sans Bold"/>
                <a:ea typeface="Open Sans Bold"/>
                <a:cs typeface="Open Sans Bold"/>
                <a:sym typeface="Open Sans Bold"/>
              </a:rPr>
              <a:t>curse of knowledge</a:t>
            </a:r>
            <a:r>
              <a:rPr lang="en-US" sz="2499">
                <a:solidFill>
                  <a:srgbClr val="000000"/>
                </a:solidFill>
                <a:latin typeface="Open Sans"/>
                <a:ea typeface="Open Sans"/>
                <a:cs typeface="Open Sans"/>
                <a:sym typeface="Open Sans"/>
              </a:rPr>
              <a:t>: taking for granted that people know exactly what medical conditions they have or even what constitutes as a 'medical condition' - and this is revealed in the way we ask questions (e.g. asking about arrhythmia, COPD, diverticulitis etc).</a:t>
            </a:r>
          </a:p>
        </p:txBody>
      </p:sp>
      <p:sp>
        <p:nvSpPr>
          <p:cNvPr id="12" name="TextBox 12"/>
          <p:cNvSpPr txBox="1"/>
          <p:nvPr/>
        </p:nvSpPr>
        <p:spPr>
          <a:xfrm>
            <a:off x="1028700" y="1104900"/>
            <a:ext cx="5392353" cy="530206"/>
          </a:xfrm>
          <a:prstGeom prst="rect">
            <a:avLst/>
          </a:prstGeom>
        </p:spPr>
        <p:txBody>
          <a:bodyPr lIns="0" tIns="0" rIns="0" bIns="0" rtlCol="0" anchor="t">
            <a:spAutoFit/>
          </a:bodyPr>
          <a:lstStyle/>
          <a:p>
            <a:pPr algn="just">
              <a:lnSpc>
                <a:spcPts val="3999"/>
              </a:lnSpc>
            </a:pPr>
            <a:r>
              <a:rPr lang="en-US" sz="3999" b="1">
                <a:solidFill>
                  <a:srgbClr val="F00464"/>
                </a:solidFill>
                <a:latin typeface="Open Sans Bold"/>
                <a:ea typeface="Open Sans Bold"/>
                <a:cs typeface="Open Sans Bold"/>
                <a:sym typeface="Open Sans Bold"/>
              </a:rPr>
              <a:t>WHAT GOES WRONG</a:t>
            </a:r>
          </a:p>
        </p:txBody>
      </p:sp>
      <p:sp>
        <p:nvSpPr>
          <p:cNvPr id="13" name="TextBox 13"/>
          <p:cNvSpPr txBox="1"/>
          <p:nvPr/>
        </p:nvSpPr>
        <p:spPr>
          <a:xfrm>
            <a:off x="1593328" y="4484262"/>
            <a:ext cx="772707" cy="228600"/>
          </a:xfrm>
          <a:prstGeom prst="rect">
            <a:avLst/>
          </a:prstGeom>
        </p:spPr>
        <p:txBody>
          <a:bodyPr lIns="0" tIns="0" rIns="0" bIns="0" rtlCol="0" anchor="t">
            <a:spAutoFit/>
          </a:bodyPr>
          <a:lstStyle/>
          <a:p>
            <a:pPr algn="l">
              <a:lnSpc>
                <a:spcPts val="1875"/>
              </a:lnSpc>
            </a:pPr>
            <a:r>
              <a:rPr lang="en-US" sz="1500" b="1">
                <a:solidFill>
                  <a:srgbClr val="FFFFFF"/>
                </a:solidFill>
                <a:latin typeface="Open Sans Bold"/>
                <a:ea typeface="Open Sans Bold"/>
                <a:cs typeface="Open Sans Bold"/>
                <a:sym typeface="Open Sans Bold"/>
              </a:rPr>
              <a:t>DUTCH</a:t>
            </a:r>
          </a:p>
        </p:txBody>
      </p:sp>
      <p:sp>
        <p:nvSpPr>
          <p:cNvPr id="14" name="TextBox 14"/>
          <p:cNvSpPr txBox="1"/>
          <p:nvPr/>
        </p:nvSpPr>
        <p:spPr>
          <a:xfrm>
            <a:off x="8270887" y="4484262"/>
            <a:ext cx="925131" cy="228600"/>
          </a:xfrm>
          <a:prstGeom prst="rect">
            <a:avLst/>
          </a:prstGeom>
        </p:spPr>
        <p:txBody>
          <a:bodyPr lIns="0" tIns="0" rIns="0" bIns="0" rtlCol="0" anchor="t">
            <a:spAutoFit/>
          </a:bodyPr>
          <a:lstStyle/>
          <a:p>
            <a:pPr algn="l">
              <a:lnSpc>
                <a:spcPts val="1875"/>
              </a:lnSpc>
            </a:pPr>
            <a:r>
              <a:rPr lang="en-US" sz="1500" b="1">
                <a:solidFill>
                  <a:srgbClr val="FFFFFF"/>
                </a:solidFill>
                <a:latin typeface="Open Sans Bold"/>
                <a:ea typeface="Open Sans Bold"/>
                <a:cs typeface="Open Sans Bold"/>
                <a:sym typeface="Open Sans Bold"/>
              </a:rPr>
              <a:t>ENGLISH</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423833" y="2963446"/>
            <a:ext cx="745069" cy="797253"/>
          </a:xfrm>
          <a:custGeom>
            <a:avLst/>
            <a:gdLst/>
            <a:ahLst/>
            <a:cxnLst/>
            <a:rect l="l" t="t" r="r" b="b"/>
            <a:pathLst>
              <a:path w="745069" h="797253">
                <a:moveTo>
                  <a:pt x="0" y="0"/>
                </a:moveTo>
                <a:lnTo>
                  <a:pt x="745069" y="0"/>
                </a:lnTo>
                <a:lnTo>
                  <a:pt x="745069" y="797253"/>
                </a:lnTo>
                <a:lnTo>
                  <a:pt x="0" y="7972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grpSp>
        <p:nvGrpSpPr>
          <p:cNvPr id="3" name="Group 3"/>
          <p:cNvGrpSpPr/>
          <p:nvPr/>
        </p:nvGrpSpPr>
        <p:grpSpPr>
          <a:xfrm>
            <a:off x="1028700" y="4105705"/>
            <a:ext cx="16068724" cy="1685082"/>
            <a:chOff x="0" y="0"/>
            <a:chExt cx="21424966" cy="2246776"/>
          </a:xfrm>
        </p:grpSpPr>
        <p:grpSp>
          <p:nvGrpSpPr>
            <p:cNvPr id="4" name="Group 4"/>
            <p:cNvGrpSpPr/>
            <p:nvPr/>
          </p:nvGrpSpPr>
          <p:grpSpPr>
            <a:xfrm>
              <a:off x="0" y="0"/>
              <a:ext cx="21424966" cy="2246776"/>
              <a:chOff x="0" y="0"/>
              <a:chExt cx="4232092" cy="443808"/>
            </a:xfrm>
          </p:grpSpPr>
          <p:sp>
            <p:nvSpPr>
              <p:cNvPr id="5" name="Freeform 5"/>
              <p:cNvSpPr/>
              <p:nvPr/>
            </p:nvSpPr>
            <p:spPr>
              <a:xfrm>
                <a:off x="0" y="0"/>
                <a:ext cx="4232092" cy="443808"/>
              </a:xfrm>
              <a:custGeom>
                <a:avLst/>
                <a:gdLst/>
                <a:ahLst/>
                <a:cxnLst/>
                <a:rect l="l" t="t" r="r" b="b"/>
                <a:pathLst>
                  <a:path w="4232092" h="443808">
                    <a:moveTo>
                      <a:pt x="12045" y="0"/>
                    </a:moveTo>
                    <a:lnTo>
                      <a:pt x="4220047" y="0"/>
                    </a:lnTo>
                    <a:cubicBezTo>
                      <a:pt x="4223241" y="0"/>
                      <a:pt x="4226305" y="1269"/>
                      <a:pt x="4228564" y="3528"/>
                    </a:cubicBezTo>
                    <a:cubicBezTo>
                      <a:pt x="4230823" y="5787"/>
                      <a:pt x="4232092" y="8850"/>
                      <a:pt x="4232092" y="12045"/>
                    </a:cubicBezTo>
                    <a:lnTo>
                      <a:pt x="4232092" y="431763"/>
                    </a:lnTo>
                    <a:cubicBezTo>
                      <a:pt x="4232092" y="434957"/>
                      <a:pt x="4230823" y="438021"/>
                      <a:pt x="4228564" y="440280"/>
                    </a:cubicBezTo>
                    <a:cubicBezTo>
                      <a:pt x="4226305" y="442539"/>
                      <a:pt x="4223241" y="443808"/>
                      <a:pt x="4220047" y="443808"/>
                    </a:cubicBezTo>
                    <a:lnTo>
                      <a:pt x="12045" y="443808"/>
                    </a:lnTo>
                    <a:cubicBezTo>
                      <a:pt x="8850" y="443808"/>
                      <a:pt x="5787" y="442539"/>
                      <a:pt x="3528" y="440280"/>
                    </a:cubicBezTo>
                    <a:cubicBezTo>
                      <a:pt x="1269" y="438021"/>
                      <a:pt x="0" y="434957"/>
                      <a:pt x="0" y="431763"/>
                    </a:cubicBezTo>
                    <a:lnTo>
                      <a:pt x="0" y="12045"/>
                    </a:lnTo>
                    <a:cubicBezTo>
                      <a:pt x="0" y="8850"/>
                      <a:pt x="1269" y="5787"/>
                      <a:pt x="3528" y="3528"/>
                    </a:cubicBezTo>
                    <a:cubicBezTo>
                      <a:pt x="5787" y="1269"/>
                      <a:pt x="8850" y="0"/>
                      <a:pt x="12045" y="0"/>
                    </a:cubicBezTo>
                    <a:close/>
                  </a:path>
                </a:pathLst>
              </a:custGeom>
              <a:solidFill>
                <a:srgbClr val="ED9AC2">
                  <a:alpha val="29804"/>
                </a:srgbClr>
              </a:solidFill>
            </p:spPr>
            <p:txBody>
              <a:bodyPr/>
              <a:lstStyle/>
              <a:p>
                <a:endParaRPr lang="nl-NL"/>
              </a:p>
            </p:txBody>
          </p:sp>
          <p:sp>
            <p:nvSpPr>
              <p:cNvPr id="6" name="TextBox 6"/>
              <p:cNvSpPr txBox="1"/>
              <p:nvPr/>
            </p:nvSpPr>
            <p:spPr>
              <a:xfrm>
                <a:off x="0" y="-38100"/>
                <a:ext cx="4232092" cy="481908"/>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109055" y="333401"/>
              <a:ext cx="21206856" cy="1559807"/>
            </a:xfrm>
            <a:prstGeom prst="rect">
              <a:avLst/>
            </a:prstGeom>
          </p:spPr>
          <p:txBody>
            <a:bodyPr lIns="0" tIns="0" rIns="0" bIns="0" rtlCol="0" anchor="t">
              <a:spAutoFit/>
            </a:bodyPr>
            <a:lstStyle/>
            <a:p>
              <a:pPr marL="539749" lvl="1" indent="-269875" algn="l">
                <a:lnSpc>
                  <a:spcPts val="3124"/>
                </a:lnSpc>
                <a:buFont typeface="Arial"/>
                <a:buChar char="•"/>
              </a:pPr>
              <a:r>
                <a:rPr lang="en-US" sz="2499">
                  <a:solidFill>
                    <a:srgbClr val="000000"/>
                  </a:solidFill>
                  <a:latin typeface="Open Sans"/>
                  <a:ea typeface="Open Sans"/>
                  <a:cs typeface="Open Sans"/>
                  <a:sym typeface="Open Sans"/>
                </a:rPr>
                <a:t>People struggle with </a:t>
              </a:r>
              <a:r>
                <a:rPr lang="en-US" sz="2499" b="1">
                  <a:solidFill>
                    <a:srgbClr val="000000"/>
                  </a:solidFill>
                  <a:latin typeface="Open Sans Bold"/>
                  <a:ea typeface="Open Sans Bold"/>
                  <a:cs typeface="Open Sans Bold"/>
                  <a:sym typeface="Open Sans Bold"/>
                </a:rPr>
                <a:t>“specialist” language </a:t>
              </a:r>
              <a:r>
                <a:rPr lang="en-US" sz="2499">
                  <a:solidFill>
                    <a:srgbClr val="000000"/>
                  </a:solidFill>
                  <a:latin typeface="Open Sans"/>
                  <a:ea typeface="Open Sans"/>
                  <a:cs typeface="Open Sans"/>
                  <a:sym typeface="Open Sans"/>
                </a:rPr>
                <a:t>and </a:t>
              </a:r>
              <a:r>
                <a:rPr lang="en-US" sz="2499" b="1">
                  <a:solidFill>
                    <a:srgbClr val="000000"/>
                  </a:solidFill>
                  <a:latin typeface="Open Sans Bold"/>
                  <a:ea typeface="Open Sans Bold"/>
                  <a:cs typeface="Open Sans Bold"/>
                  <a:sym typeface="Open Sans Bold"/>
                </a:rPr>
                <a:t>abstract terminology</a:t>
              </a:r>
              <a:r>
                <a:rPr lang="en-US" sz="2499">
                  <a:solidFill>
                    <a:srgbClr val="000000"/>
                  </a:solidFill>
                  <a:latin typeface="Open Sans"/>
                  <a:ea typeface="Open Sans"/>
                  <a:cs typeface="Open Sans"/>
                  <a:sym typeface="Open Sans"/>
                </a:rPr>
                <a:t>. They recall symptoms, medications, or recent tests far more easily than official medical terms. For example, “I take a pill for my blood pressure" is easier to recall than "I have hypertension".</a:t>
              </a:r>
            </a:p>
          </p:txBody>
        </p:sp>
      </p:grpSp>
      <p:sp>
        <p:nvSpPr>
          <p:cNvPr id="8" name="TextBox 8"/>
          <p:cNvSpPr txBox="1"/>
          <p:nvPr/>
        </p:nvSpPr>
        <p:spPr>
          <a:xfrm>
            <a:off x="4204483" y="3230493"/>
            <a:ext cx="8219350" cy="530206"/>
          </a:xfrm>
          <a:prstGeom prst="rect">
            <a:avLst/>
          </a:prstGeom>
        </p:spPr>
        <p:txBody>
          <a:bodyPr lIns="0" tIns="0" rIns="0" bIns="0" rtlCol="0" anchor="t">
            <a:spAutoFit/>
          </a:bodyPr>
          <a:lstStyle/>
          <a:p>
            <a:pPr algn="just">
              <a:lnSpc>
                <a:spcPts val="3999"/>
              </a:lnSpc>
            </a:pPr>
            <a:r>
              <a:rPr lang="en-US" sz="3999" b="1">
                <a:solidFill>
                  <a:srgbClr val="F00464"/>
                </a:solidFill>
                <a:latin typeface="Open Sans Bold"/>
                <a:ea typeface="Open Sans Bold"/>
                <a:cs typeface="Open Sans Bold"/>
                <a:sym typeface="Open Sans Bold"/>
              </a:rPr>
              <a:t>BEHAVIOURAL SCIENCE INSIGHT</a:t>
            </a:r>
          </a:p>
        </p:txBody>
      </p:sp>
      <p:sp>
        <p:nvSpPr>
          <p:cNvPr id="9" name="Freeform 9"/>
          <p:cNvSpPr/>
          <p:nvPr/>
        </p:nvSpPr>
        <p:spPr>
          <a:xfrm>
            <a:off x="1028700" y="9258300"/>
            <a:ext cx="2701054" cy="428792"/>
          </a:xfrm>
          <a:custGeom>
            <a:avLst/>
            <a:gdLst/>
            <a:ahLst/>
            <a:cxnLst/>
            <a:rect l="l" t="t" r="r" b="b"/>
            <a:pathLst>
              <a:path w="2701054" h="428792">
                <a:moveTo>
                  <a:pt x="0" y="0"/>
                </a:moveTo>
                <a:lnTo>
                  <a:pt x="2701054" y="0"/>
                </a:lnTo>
                <a:lnTo>
                  <a:pt x="2701054" y="428792"/>
                </a:lnTo>
                <a:lnTo>
                  <a:pt x="0" y="428792"/>
                </a:lnTo>
                <a:lnTo>
                  <a:pt x="0" y="0"/>
                </a:lnTo>
                <a:close/>
              </a:path>
            </a:pathLst>
          </a:custGeom>
          <a:blipFill>
            <a:blip r:embed="rId4"/>
            <a:stretch>
              <a:fillRect/>
            </a:stretch>
          </a:blipFill>
        </p:spPr>
        <p:txBody>
          <a:bodyPr/>
          <a:lstStyle/>
          <a:p>
            <a:endParaRPr lang="nl-NL"/>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4164720"/>
            <a:ext cx="16230600" cy="2136561"/>
            <a:chOff x="0" y="0"/>
            <a:chExt cx="21640800" cy="2848748"/>
          </a:xfrm>
        </p:grpSpPr>
        <p:grpSp>
          <p:nvGrpSpPr>
            <p:cNvPr id="3" name="Group 3"/>
            <p:cNvGrpSpPr/>
            <p:nvPr/>
          </p:nvGrpSpPr>
          <p:grpSpPr>
            <a:xfrm>
              <a:off x="0" y="0"/>
              <a:ext cx="21640800" cy="2848748"/>
              <a:chOff x="0" y="0"/>
              <a:chExt cx="4274726" cy="562716"/>
            </a:xfrm>
          </p:grpSpPr>
          <p:sp>
            <p:nvSpPr>
              <p:cNvPr id="4" name="Freeform 4"/>
              <p:cNvSpPr/>
              <p:nvPr/>
            </p:nvSpPr>
            <p:spPr>
              <a:xfrm>
                <a:off x="0" y="0"/>
                <a:ext cx="4274726" cy="562716"/>
              </a:xfrm>
              <a:custGeom>
                <a:avLst/>
                <a:gdLst/>
                <a:ahLst/>
                <a:cxnLst/>
                <a:rect l="l" t="t" r="r" b="b"/>
                <a:pathLst>
                  <a:path w="4274726" h="562716">
                    <a:moveTo>
                      <a:pt x="11925" y="0"/>
                    </a:moveTo>
                    <a:lnTo>
                      <a:pt x="4262801" y="0"/>
                    </a:lnTo>
                    <a:cubicBezTo>
                      <a:pt x="4269387" y="0"/>
                      <a:pt x="4274726" y="5339"/>
                      <a:pt x="4274726" y="11925"/>
                    </a:cubicBezTo>
                    <a:lnTo>
                      <a:pt x="4274726" y="550791"/>
                    </a:lnTo>
                    <a:cubicBezTo>
                      <a:pt x="4274726" y="557377"/>
                      <a:pt x="4269387" y="562716"/>
                      <a:pt x="4262801" y="562716"/>
                    </a:cubicBezTo>
                    <a:lnTo>
                      <a:pt x="11925" y="562716"/>
                    </a:lnTo>
                    <a:cubicBezTo>
                      <a:pt x="5339" y="562716"/>
                      <a:pt x="0" y="557377"/>
                      <a:pt x="0" y="550791"/>
                    </a:cubicBezTo>
                    <a:lnTo>
                      <a:pt x="0" y="11925"/>
                    </a:lnTo>
                    <a:cubicBezTo>
                      <a:pt x="0" y="5339"/>
                      <a:pt x="5339" y="0"/>
                      <a:pt x="11925" y="0"/>
                    </a:cubicBezTo>
                    <a:close/>
                  </a:path>
                </a:pathLst>
              </a:custGeom>
              <a:solidFill>
                <a:srgbClr val="ED9AC2">
                  <a:alpha val="29804"/>
                </a:srgbClr>
              </a:solidFill>
            </p:spPr>
            <p:txBody>
              <a:bodyPr/>
              <a:lstStyle/>
              <a:p>
                <a:endParaRPr lang="nl-NL"/>
              </a:p>
            </p:txBody>
          </p:sp>
          <p:sp>
            <p:nvSpPr>
              <p:cNvPr id="5" name="TextBox 5"/>
              <p:cNvSpPr txBox="1"/>
              <p:nvPr/>
            </p:nvSpPr>
            <p:spPr>
              <a:xfrm>
                <a:off x="0" y="-38100"/>
                <a:ext cx="4274726" cy="600816"/>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10154" y="333401"/>
              <a:ext cx="21420493" cy="2080485"/>
            </a:xfrm>
            <a:prstGeom prst="rect">
              <a:avLst/>
            </a:prstGeom>
          </p:spPr>
          <p:txBody>
            <a:bodyPr lIns="0" tIns="0" rIns="0" bIns="0" rtlCol="0" anchor="t">
              <a:spAutoFit/>
            </a:bodyPr>
            <a:lstStyle/>
            <a:p>
              <a:pPr marL="539749" lvl="1" indent="-269875" algn="l">
                <a:lnSpc>
                  <a:spcPts val="3124"/>
                </a:lnSpc>
                <a:buFont typeface="Arial"/>
                <a:buChar char="•"/>
              </a:pPr>
              <a:r>
                <a:rPr lang="en-US" sz="2499">
                  <a:solidFill>
                    <a:srgbClr val="000000"/>
                  </a:solidFill>
                  <a:latin typeface="Open Sans"/>
                  <a:ea typeface="Open Sans"/>
                  <a:cs typeface="Open Sans"/>
                  <a:sym typeface="Open Sans"/>
                </a:rPr>
                <a:t>Use </a:t>
              </a:r>
              <a:r>
                <a:rPr lang="en-US" sz="2499" b="1">
                  <a:solidFill>
                    <a:srgbClr val="000000"/>
                  </a:solidFill>
                  <a:latin typeface="Open Sans Bold"/>
                  <a:ea typeface="Open Sans Bold"/>
                  <a:cs typeface="Open Sans Bold"/>
                  <a:sym typeface="Open Sans Bold"/>
                </a:rPr>
                <a:t>concrete</a:t>
              </a:r>
              <a:r>
                <a:rPr lang="en-US" sz="2499">
                  <a:solidFill>
                    <a:srgbClr val="000000"/>
                  </a:solidFill>
                  <a:latin typeface="Open Sans"/>
                  <a:ea typeface="Open Sans"/>
                  <a:cs typeface="Open Sans"/>
                  <a:sym typeface="Open Sans"/>
                </a:rPr>
                <a:t>,</a:t>
              </a:r>
              <a:r>
                <a:rPr lang="en-US" sz="2499" b="1">
                  <a:solidFill>
                    <a:srgbClr val="000000"/>
                  </a:solidFill>
                  <a:latin typeface="Open Sans Bold"/>
                  <a:ea typeface="Open Sans Bold"/>
                  <a:cs typeface="Open Sans Bold"/>
                  <a:sym typeface="Open Sans Bold"/>
                </a:rPr>
                <a:t> customer-friendly language</a:t>
              </a:r>
              <a:r>
                <a:rPr lang="en-US" sz="2499">
                  <a:solidFill>
                    <a:srgbClr val="000000"/>
                  </a:solidFill>
                  <a:latin typeface="Open Sans"/>
                  <a:ea typeface="Open Sans"/>
                  <a:cs typeface="Open Sans"/>
                  <a:sym typeface="Open Sans"/>
                </a:rPr>
                <a:t>. Ask questions that they understand and are likely to know the answer to (e.g. "Are you currently taking medication for a heart condition?").</a:t>
              </a:r>
            </a:p>
            <a:p>
              <a:pPr algn="l">
                <a:lnSpc>
                  <a:spcPts val="3124"/>
                </a:lnSpc>
              </a:pPr>
              <a:endParaRPr lang="en-US" sz="2499">
                <a:solidFill>
                  <a:srgbClr val="000000"/>
                </a:solidFill>
                <a:latin typeface="Open Sans"/>
                <a:ea typeface="Open Sans"/>
                <a:cs typeface="Open Sans"/>
                <a:sym typeface="Open Sans"/>
              </a:endParaRPr>
            </a:p>
            <a:p>
              <a:pPr marL="539749" lvl="1" indent="-269875" algn="l">
                <a:lnSpc>
                  <a:spcPts val="3124"/>
                </a:lnSpc>
                <a:buFont typeface="Arial"/>
                <a:buChar char="•"/>
              </a:pPr>
              <a:r>
                <a:rPr lang="en-US" sz="2499">
                  <a:solidFill>
                    <a:srgbClr val="000000"/>
                  </a:solidFill>
                  <a:latin typeface="Open Sans"/>
                  <a:ea typeface="Open Sans"/>
                  <a:cs typeface="Open Sans"/>
                  <a:sym typeface="Open Sans"/>
                </a:rPr>
                <a:t>Give </a:t>
              </a:r>
              <a:r>
                <a:rPr lang="en-US" sz="2499" b="1">
                  <a:solidFill>
                    <a:srgbClr val="000000"/>
                  </a:solidFill>
                  <a:latin typeface="Open Sans Bold"/>
                  <a:ea typeface="Open Sans Bold"/>
                  <a:cs typeface="Open Sans Bold"/>
                  <a:sym typeface="Open Sans Bold"/>
                </a:rPr>
                <a:t>definitions</a:t>
              </a:r>
              <a:r>
                <a:rPr lang="en-US" sz="2499">
                  <a:solidFill>
                    <a:srgbClr val="000000"/>
                  </a:solidFill>
                  <a:latin typeface="Open Sans"/>
                  <a:ea typeface="Open Sans"/>
                  <a:cs typeface="Open Sans"/>
                  <a:sym typeface="Open Sans"/>
                </a:rPr>
                <a:t> where terms may be vague or misunderstood.</a:t>
              </a:r>
            </a:p>
          </p:txBody>
        </p:sp>
      </p:grpSp>
      <p:sp>
        <p:nvSpPr>
          <p:cNvPr id="7" name="Freeform 7"/>
          <p:cNvSpPr/>
          <p:nvPr/>
        </p:nvSpPr>
        <p:spPr>
          <a:xfrm>
            <a:off x="10554451" y="2977418"/>
            <a:ext cx="846976" cy="777101"/>
          </a:xfrm>
          <a:custGeom>
            <a:avLst/>
            <a:gdLst/>
            <a:ahLst/>
            <a:cxnLst/>
            <a:rect l="l" t="t" r="r" b="b"/>
            <a:pathLst>
              <a:path w="846976" h="777101">
                <a:moveTo>
                  <a:pt x="0" y="0"/>
                </a:moveTo>
                <a:lnTo>
                  <a:pt x="846977" y="0"/>
                </a:lnTo>
                <a:lnTo>
                  <a:pt x="846977" y="777101"/>
                </a:lnTo>
                <a:lnTo>
                  <a:pt x="0" y="777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8" name="TextBox 8"/>
          <p:cNvSpPr txBox="1"/>
          <p:nvPr/>
        </p:nvSpPr>
        <p:spPr>
          <a:xfrm>
            <a:off x="6664920" y="3224313"/>
            <a:ext cx="3889532" cy="530206"/>
          </a:xfrm>
          <a:prstGeom prst="rect">
            <a:avLst/>
          </a:prstGeom>
        </p:spPr>
        <p:txBody>
          <a:bodyPr lIns="0" tIns="0" rIns="0" bIns="0" rtlCol="0" anchor="t">
            <a:spAutoFit/>
          </a:bodyPr>
          <a:lstStyle/>
          <a:p>
            <a:pPr algn="just">
              <a:lnSpc>
                <a:spcPts val="3999"/>
              </a:lnSpc>
            </a:pPr>
            <a:r>
              <a:rPr lang="en-US" sz="3999" b="1">
                <a:solidFill>
                  <a:srgbClr val="F00464"/>
                </a:solidFill>
                <a:latin typeface="Open Sans Bold"/>
                <a:ea typeface="Open Sans Bold"/>
                <a:cs typeface="Open Sans Bold"/>
                <a:sym typeface="Open Sans Bold"/>
              </a:rPr>
              <a:t>HOW TO FIX IT</a:t>
            </a:r>
          </a:p>
        </p:txBody>
      </p:sp>
      <p:sp>
        <p:nvSpPr>
          <p:cNvPr id="9" name="Freeform 9"/>
          <p:cNvSpPr/>
          <p:nvPr/>
        </p:nvSpPr>
        <p:spPr>
          <a:xfrm>
            <a:off x="1028700" y="9258300"/>
            <a:ext cx="2701054" cy="428792"/>
          </a:xfrm>
          <a:custGeom>
            <a:avLst/>
            <a:gdLst/>
            <a:ahLst/>
            <a:cxnLst/>
            <a:rect l="l" t="t" r="r" b="b"/>
            <a:pathLst>
              <a:path w="2701054" h="428792">
                <a:moveTo>
                  <a:pt x="0" y="0"/>
                </a:moveTo>
                <a:lnTo>
                  <a:pt x="2701054" y="0"/>
                </a:lnTo>
                <a:lnTo>
                  <a:pt x="2701054" y="428792"/>
                </a:lnTo>
                <a:lnTo>
                  <a:pt x="0" y="428792"/>
                </a:lnTo>
                <a:lnTo>
                  <a:pt x="0" y="0"/>
                </a:lnTo>
                <a:close/>
              </a:path>
            </a:pathLst>
          </a:custGeom>
          <a:blipFill>
            <a:blip r:embed="rId4"/>
            <a:stretch>
              <a:fillRect/>
            </a:stretch>
          </a:blipFill>
        </p:spPr>
        <p:txBody>
          <a:bodyPr/>
          <a:lstStyle/>
          <a:p>
            <a:endParaRPr lang="nl-NL"/>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18232" y="908710"/>
            <a:ext cx="846976" cy="777101"/>
          </a:xfrm>
          <a:custGeom>
            <a:avLst/>
            <a:gdLst/>
            <a:ahLst/>
            <a:cxnLst/>
            <a:rect l="l" t="t" r="r" b="b"/>
            <a:pathLst>
              <a:path w="846976" h="777101">
                <a:moveTo>
                  <a:pt x="0" y="0"/>
                </a:moveTo>
                <a:lnTo>
                  <a:pt x="846976" y="0"/>
                </a:lnTo>
                <a:lnTo>
                  <a:pt x="846976" y="777101"/>
                </a:lnTo>
                <a:lnTo>
                  <a:pt x="0" y="7771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grpSp>
        <p:nvGrpSpPr>
          <p:cNvPr id="3" name="Group 3"/>
          <p:cNvGrpSpPr/>
          <p:nvPr/>
        </p:nvGrpSpPr>
        <p:grpSpPr>
          <a:xfrm rot="5400000">
            <a:off x="8880258" y="4904882"/>
            <a:ext cx="527483" cy="527483"/>
            <a:chOff x="0" y="0"/>
            <a:chExt cx="812800" cy="812800"/>
          </a:xfrm>
        </p:grpSpPr>
        <p:sp>
          <p:nvSpPr>
            <p:cNvPr id="4" name="Freeform 4"/>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000000"/>
            </a:solidFill>
          </p:spPr>
          <p:txBody>
            <a:bodyPr/>
            <a:lstStyle/>
            <a:p>
              <a:endParaRPr lang="nl-NL"/>
            </a:p>
          </p:txBody>
        </p:sp>
        <p:sp>
          <p:nvSpPr>
            <p:cNvPr id="5" name="TextBox 5"/>
            <p:cNvSpPr txBox="1"/>
            <p:nvPr/>
          </p:nvSpPr>
          <p:spPr>
            <a:xfrm>
              <a:off x="0" y="165100"/>
              <a:ext cx="711200" cy="444500"/>
            </a:xfrm>
            <a:prstGeom prst="rect">
              <a:avLst/>
            </a:prstGeom>
          </p:spPr>
          <p:txBody>
            <a:bodyPr lIns="48478" tIns="48478" rIns="48478" bIns="48478" rtlCol="0" anchor="ctr"/>
            <a:lstStyle/>
            <a:p>
              <a:pPr algn="ctr">
                <a:lnSpc>
                  <a:spcPts val="2660"/>
                </a:lnSpc>
              </a:pPr>
              <a:endParaRPr/>
            </a:p>
          </p:txBody>
        </p:sp>
      </p:grpSp>
      <p:grpSp>
        <p:nvGrpSpPr>
          <p:cNvPr id="6" name="Group 6"/>
          <p:cNvGrpSpPr/>
          <p:nvPr/>
        </p:nvGrpSpPr>
        <p:grpSpPr>
          <a:xfrm>
            <a:off x="4088141" y="5553866"/>
            <a:ext cx="10268997" cy="3313312"/>
            <a:chOff x="0" y="0"/>
            <a:chExt cx="3335611" cy="1076241"/>
          </a:xfrm>
        </p:grpSpPr>
        <p:sp>
          <p:nvSpPr>
            <p:cNvPr id="7" name="Freeform 7"/>
            <p:cNvSpPr/>
            <p:nvPr/>
          </p:nvSpPr>
          <p:spPr>
            <a:xfrm>
              <a:off x="0" y="0"/>
              <a:ext cx="3335611" cy="1076241"/>
            </a:xfrm>
            <a:custGeom>
              <a:avLst/>
              <a:gdLst/>
              <a:ahLst/>
              <a:cxnLst/>
              <a:rect l="l" t="t" r="r" b="b"/>
              <a:pathLst>
                <a:path w="3335611" h="1076241">
                  <a:moveTo>
                    <a:pt x="18848" y="0"/>
                  </a:moveTo>
                  <a:lnTo>
                    <a:pt x="3316763" y="0"/>
                  </a:lnTo>
                  <a:cubicBezTo>
                    <a:pt x="3321762" y="0"/>
                    <a:pt x="3326556" y="1986"/>
                    <a:pt x="3330091" y="5520"/>
                  </a:cubicBezTo>
                  <a:cubicBezTo>
                    <a:pt x="3333625" y="9055"/>
                    <a:pt x="3335611" y="13849"/>
                    <a:pt x="3335611" y="18848"/>
                  </a:cubicBezTo>
                  <a:lnTo>
                    <a:pt x="3335611" y="1057394"/>
                  </a:lnTo>
                  <a:cubicBezTo>
                    <a:pt x="3335611" y="1062392"/>
                    <a:pt x="3333625" y="1067186"/>
                    <a:pt x="3330091" y="1070721"/>
                  </a:cubicBezTo>
                  <a:cubicBezTo>
                    <a:pt x="3326556" y="1074256"/>
                    <a:pt x="3321762" y="1076241"/>
                    <a:pt x="3316763" y="1076241"/>
                  </a:cubicBezTo>
                  <a:lnTo>
                    <a:pt x="18848" y="1076241"/>
                  </a:lnTo>
                  <a:cubicBezTo>
                    <a:pt x="13849" y="1076241"/>
                    <a:pt x="9055" y="1074256"/>
                    <a:pt x="5520" y="1070721"/>
                  </a:cubicBezTo>
                  <a:cubicBezTo>
                    <a:pt x="1986" y="1067186"/>
                    <a:pt x="0" y="1062392"/>
                    <a:pt x="0" y="1057394"/>
                  </a:cubicBezTo>
                  <a:lnTo>
                    <a:pt x="0" y="18848"/>
                  </a:lnTo>
                  <a:cubicBezTo>
                    <a:pt x="0" y="13849"/>
                    <a:pt x="1986" y="9055"/>
                    <a:pt x="5520" y="5520"/>
                  </a:cubicBezTo>
                  <a:cubicBezTo>
                    <a:pt x="9055" y="1986"/>
                    <a:pt x="13849" y="0"/>
                    <a:pt x="18848" y="0"/>
                  </a:cubicBezTo>
                  <a:close/>
                </a:path>
              </a:pathLst>
            </a:custGeom>
            <a:solidFill>
              <a:srgbClr val="7ED957">
                <a:alpha val="29804"/>
              </a:srgbClr>
            </a:solidFill>
          </p:spPr>
          <p:txBody>
            <a:bodyPr/>
            <a:lstStyle/>
            <a:p>
              <a:endParaRPr lang="nl-NL"/>
            </a:p>
          </p:txBody>
        </p:sp>
        <p:sp>
          <p:nvSpPr>
            <p:cNvPr id="8" name="TextBox 8"/>
            <p:cNvSpPr txBox="1"/>
            <p:nvPr/>
          </p:nvSpPr>
          <p:spPr>
            <a:xfrm>
              <a:off x="0" y="-38100"/>
              <a:ext cx="3335611" cy="1114341"/>
            </a:xfrm>
            <a:prstGeom prst="rect">
              <a:avLst/>
            </a:prstGeom>
          </p:spPr>
          <p:txBody>
            <a:bodyPr lIns="41190" tIns="41190" rIns="41190" bIns="41190" rtlCol="0" anchor="ctr"/>
            <a:lstStyle/>
            <a:p>
              <a:pPr algn="ctr">
                <a:lnSpc>
                  <a:spcPts val="2660"/>
                </a:lnSpc>
              </a:pPr>
              <a:endParaRPr/>
            </a:p>
          </p:txBody>
        </p:sp>
      </p:grpSp>
      <p:sp>
        <p:nvSpPr>
          <p:cNvPr id="9" name="TextBox 9"/>
          <p:cNvSpPr txBox="1"/>
          <p:nvPr/>
        </p:nvSpPr>
        <p:spPr>
          <a:xfrm>
            <a:off x="4420363" y="5794751"/>
            <a:ext cx="9936775" cy="3463549"/>
          </a:xfrm>
          <a:prstGeom prst="rect">
            <a:avLst/>
          </a:prstGeom>
        </p:spPr>
        <p:txBody>
          <a:bodyPr lIns="0" tIns="0" rIns="0" bIns="0" rtlCol="0" anchor="t">
            <a:spAutoFit/>
          </a:bodyPr>
          <a:lstStyle/>
          <a:p>
            <a:pPr algn="l">
              <a:lnSpc>
                <a:spcPts val="2533"/>
              </a:lnSpc>
            </a:pPr>
            <a:r>
              <a:rPr lang="en-US" sz="2027" b="1">
                <a:solidFill>
                  <a:srgbClr val="000000"/>
                </a:solidFill>
                <a:latin typeface="Open Sans Bold"/>
                <a:ea typeface="Open Sans Bold"/>
                <a:cs typeface="Open Sans Bold"/>
                <a:sym typeface="Open Sans Bold"/>
              </a:rPr>
              <a:t>Did you have or do you have one or more of the complaints, illnesses, or conditions mentioned below?</a:t>
            </a:r>
          </a:p>
          <a:p>
            <a:pPr algn="l">
              <a:lnSpc>
                <a:spcPts val="2533"/>
              </a:lnSpc>
            </a:pPr>
            <a:endParaRPr lang="en-US" sz="2027" b="1">
              <a:solidFill>
                <a:srgbClr val="000000"/>
              </a:solidFill>
              <a:latin typeface="Open Sans Bold"/>
              <a:ea typeface="Open Sans Bold"/>
              <a:cs typeface="Open Sans Bold"/>
              <a:sym typeface="Open Sans Bold"/>
            </a:endParaRPr>
          </a:p>
          <a:p>
            <a:pPr algn="l">
              <a:lnSpc>
                <a:spcPts val="2533"/>
              </a:lnSpc>
            </a:pPr>
            <a:r>
              <a:rPr lang="en-US" sz="2027">
                <a:solidFill>
                  <a:srgbClr val="000000"/>
                </a:solidFill>
                <a:latin typeface="Open Sans"/>
                <a:ea typeface="Open Sans"/>
                <a:cs typeface="Open Sans"/>
                <a:sym typeface="Open Sans"/>
              </a:rPr>
              <a:t>Headache, dizziness, seizures, muscle disease, inflammation of the nerve to the eye (optic neuritis), mini-strokes (also called transient ischaemic attacks or TIAs), strokes (also called a Cerebrovascular Accident or CVA). Or another complaint, illness or condition of the brain or nerves.</a:t>
            </a:r>
          </a:p>
          <a:p>
            <a:pPr algn="l">
              <a:lnSpc>
                <a:spcPts val="2533"/>
              </a:lnSpc>
            </a:pPr>
            <a:endParaRPr lang="en-US" sz="2027">
              <a:solidFill>
                <a:srgbClr val="000000"/>
              </a:solidFill>
              <a:latin typeface="Open Sans"/>
              <a:ea typeface="Open Sans"/>
              <a:cs typeface="Open Sans"/>
              <a:sym typeface="Open Sans"/>
            </a:endParaRPr>
          </a:p>
          <a:p>
            <a:pPr algn="l">
              <a:lnSpc>
                <a:spcPts val="2533"/>
              </a:lnSpc>
            </a:pPr>
            <a:r>
              <a:rPr lang="en-US" sz="2027">
                <a:solidFill>
                  <a:srgbClr val="000000"/>
                </a:solidFill>
                <a:latin typeface="Open Sans"/>
                <a:ea typeface="Open Sans"/>
                <a:cs typeface="Open Sans"/>
                <a:sym typeface="Open Sans"/>
              </a:rPr>
              <a:t>[]No [] Yes</a:t>
            </a:r>
          </a:p>
          <a:p>
            <a:pPr algn="l">
              <a:lnSpc>
                <a:spcPts val="2533"/>
              </a:lnSpc>
            </a:pPr>
            <a:endParaRPr lang="en-US" sz="2027">
              <a:solidFill>
                <a:srgbClr val="000000"/>
              </a:solidFill>
              <a:latin typeface="Open Sans"/>
              <a:ea typeface="Open Sans"/>
              <a:cs typeface="Open Sans"/>
              <a:sym typeface="Open Sans"/>
            </a:endParaRPr>
          </a:p>
          <a:p>
            <a:pPr algn="l">
              <a:lnSpc>
                <a:spcPts val="2533"/>
              </a:lnSpc>
            </a:pPr>
            <a:endParaRPr lang="en-US" sz="2027">
              <a:solidFill>
                <a:srgbClr val="000000"/>
              </a:solidFill>
              <a:latin typeface="Open Sans"/>
              <a:ea typeface="Open Sans"/>
              <a:cs typeface="Open Sans"/>
              <a:sym typeface="Open Sans"/>
            </a:endParaRPr>
          </a:p>
        </p:txBody>
      </p:sp>
      <p:sp>
        <p:nvSpPr>
          <p:cNvPr id="10" name="TextBox 10"/>
          <p:cNvSpPr txBox="1"/>
          <p:nvPr/>
        </p:nvSpPr>
        <p:spPr>
          <a:xfrm>
            <a:off x="1028700" y="1155604"/>
            <a:ext cx="3889532" cy="530206"/>
          </a:xfrm>
          <a:prstGeom prst="rect">
            <a:avLst/>
          </a:prstGeom>
        </p:spPr>
        <p:txBody>
          <a:bodyPr lIns="0" tIns="0" rIns="0" bIns="0" rtlCol="0" anchor="t">
            <a:spAutoFit/>
          </a:bodyPr>
          <a:lstStyle/>
          <a:p>
            <a:pPr algn="just">
              <a:lnSpc>
                <a:spcPts val="3999"/>
              </a:lnSpc>
            </a:pPr>
            <a:r>
              <a:rPr lang="en-US" sz="3999" b="1">
                <a:solidFill>
                  <a:srgbClr val="F00464"/>
                </a:solidFill>
                <a:latin typeface="Open Sans Bold"/>
                <a:ea typeface="Open Sans Bold"/>
                <a:cs typeface="Open Sans Bold"/>
                <a:sym typeface="Open Sans Bold"/>
              </a:rPr>
              <a:t>HOW TO FIX IT</a:t>
            </a:r>
          </a:p>
        </p:txBody>
      </p:sp>
      <p:sp>
        <p:nvSpPr>
          <p:cNvPr id="11" name="Freeform 11"/>
          <p:cNvSpPr/>
          <p:nvPr/>
        </p:nvSpPr>
        <p:spPr>
          <a:xfrm>
            <a:off x="1028700" y="9258300"/>
            <a:ext cx="2701054" cy="428792"/>
          </a:xfrm>
          <a:custGeom>
            <a:avLst/>
            <a:gdLst/>
            <a:ahLst/>
            <a:cxnLst/>
            <a:rect l="l" t="t" r="r" b="b"/>
            <a:pathLst>
              <a:path w="2701054" h="428792">
                <a:moveTo>
                  <a:pt x="0" y="0"/>
                </a:moveTo>
                <a:lnTo>
                  <a:pt x="2701054" y="0"/>
                </a:lnTo>
                <a:lnTo>
                  <a:pt x="2701054" y="428792"/>
                </a:lnTo>
                <a:lnTo>
                  <a:pt x="0" y="428792"/>
                </a:lnTo>
                <a:lnTo>
                  <a:pt x="0" y="0"/>
                </a:lnTo>
                <a:close/>
              </a:path>
            </a:pathLst>
          </a:custGeom>
          <a:blipFill>
            <a:blip r:embed="rId5"/>
            <a:stretch>
              <a:fillRect/>
            </a:stretch>
          </a:blipFill>
        </p:spPr>
        <p:txBody>
          <a:bodyPr/>
          <a:lstStyle/>
          <a:p>
            <a:endParaRPr lang="nl-NL"/>
          </a:p>
        </p:txBody>
      </p:sp>
      <p:grpSp>
        <p:nvGrpSpPr>
          <p:cNvPr id="12" name="Group 12"/>
          <p:cNvGrpSpPr/>
          <p:nvPr/>
        </p:nvGrpSpPr>
        <p:grpSpPr>
          <a:xfrm>
            <a:off x="4347487" y="2107451"/>
            <a:ext cx="9593027" cy="2593546"/>
            <a:chOff x="0" y="0"/>
            <a:chExt cx="2942230" cy="795454"/>
          </a:xfrm>
        </p:grpSpPr>
        <p:sp>
          <p:nvSpPr>
            <p:cNvPr id="13" name="Freeform 13"/>
            <p:cNvSpPr/>
            <p:nvPr/>
          </p:nvSpPr>
          <p:spPr>
            <a:xfrm>
              <a:off x="0" y="0"/>
              <a:ext cx="2942230" cy="795453"/>
            </a:xfrm>
            <a:custGeom>
              <a:avLst/>
              <a:gdLst/>
              <a:ahLst/>
              <a:cxnLst/>
              <a:rect l="l" t="t" r="r" b="b"/>
              <a:pathLst>
                <a:path w="2942230" h="795453">
                  <a:moveTo>
                    <a:pt x="20176" y="0"/>
                  </a:moveTo>
                  <a:lnTo>
                    <a:pt x="2922054" y="0"/>
                  </a:lnTo>
                  <a:cubicBezTo>
                    <a:pt x="2933197" y="0"/>
                    <a:pt x="2942230" y="9033"/>
                    <a:pt x="2942230" y="20176"/>
                  </a:cubicBezTo>
                  <a:lnTo>
                    <a:pt x="2942230" y="775278"/>
                  </a:lnTo>
                  <a:cubicBezTo>
                    <a:pt x="2942230" y="780629"/>
                    <a:pt x="2940104" y="785760"/>
                    <a:pt x="2936320" y="789544"/>
                  </a:cubicBezTo>
                  <a:cubicBezTo>
                    <a:pt x="2932537" y="793328"/>
                    <a:pt x="2927405" y="795453"/>
                    <a:pt x="2922054" y="795453"/>
                  </a:cubicBezTo>
                  <a:lnTo>
                    <a:pt x="20176" y="795453"/>
                  </a:lnTo>
                  <a:cubicBezTo>
                    <a:pt x="9033" y="795453"/>
                    <a:pt x="0" y="786420"/>
                    <a:pt x="0" y="775278"/>
                  </a:cubicBezTo>
                  <a:lnTo>
                    <a:pt x="0" y="20176"/>
                  </a:lnTo>
                  <a:cubicBezTo>
                    <a:pt x="0" y="9033"/>
                    <a:pt x="9033" y="0"/>
                    <a:pt x="20176" y="0"/>
                  </a:cubicBezTo>
                  <a:close/>
                </a:path>
              </a:pathLst>
            </a:custGeom>
            <a:solidFill>
              <a:srgbClr val="000000">
                <a:alpha val="0"/>
              </a:srgbClr>
            </a:solidFill>
            <a:ln w="19050" cap="rnd">
              <a:solidFill>
                <a:srgbClr val="000000"/>
              </a:solidFill>
              <a:prstDash val="solid"/>
              <a:round/>
            </a:ln>
          </p:spPr>
          <p:txBody>
            <a:bodyPr/>
            <a:lstStyle/>
            <a:p>
              <a:endParaRPr lang="nl-NL"/>
            </a:p>
          </p:txBody>
        </p:sp>
        <p:sp>
          <p:nvSpPr>
            <p:cNvPr id="14" name="TextBox 14"/>
            <p:cNvSpPr txBox="1"/>
            <p:nvPr/>
          </p:nvSpPr>
          <p:spPr>
            <a:xfrm>
              <a:off x="0" y="-38100"/>
              <a:ext cx="2942230" cy="833554"/>
            </a:xfrm>
            <a:prstGeom prst="rect">
              <a:avLst/>
            </a:prstGeom>
          </p:spPr>
          <p:txBody>
            <a:bodyPr lIns="43623" tIns="43623" rIns="43623" bIns="43623" rtlCol="0" anchor="ctr"/>
            <a:lstStyle/>
            <a:p>
              <a:pPr algn="ctr">
                <a:lnSpc>
                  <a:spcPts val="2659"/>
                </a:lnSpc>
              </a:pPr>
              <a:endParaRPr/>
            </a:p>
          </p:txBody>
        </p:sp>
      </p:grpSp>
      <p:sp>
        <p:nvSpPr>
          <p:cNvPr id="15" name="Freeform 15"/>
          <p:cNvSpPr/>
          <p:nvPr/>
        </p:nvSpPr>
        <p:spPr>
          <a:xfrm>
            <a:off x="4966126" y="2318403"/>
            <a:ext cx="8359984" cy="689699"/>
          </a:xfrm>
          <a:custGeom>
            <a:avLst/>
            <a:gdLst/>
            <a:ahLst/>
            <a:cxnLst/>
            <a:rect l="l" t="t" r="r" b="b"/>
            <a:pathLst>
              <a:path w="8359984" h="689699">
                <a:moveTo>
                  <a:pt x="0" y="0"/>
                </a:moveTo>
                <a:lnTo>
                  <a:pt x="8359984" y="0"/>
                </a:lnTo>
                <a:lnTo>
                  <a:pt x="8359984" y="689699"/>
                </a:lnTo>
                <a:lnTo>
                  <a:pt x="0" y="689699"/>
                </a:lnTo>
                <a:lnTo>
                  <a:pt x="0" y="0"/>
                </a:lnTo>
                <a:close/>
              </a:path>
            </a:pathLst>
          </a:custGeom>
          <a:blipFill>
            <a:blip r:embed="rId6"/>
            <a:stretch>
              <a:fillRect/>
            </a:stretch>
          </a:blipFill>
        </p:spPr>
        <p:txBody>
          <a:bodyPr/>
          <a:lstStyle/>
          <a:p>
            <a:endParaRPr lang="nl-NL"/>
          </a:p>
        </p:txBody>
      </p:sp>
      <p:sp>
        <p:nvSpPr>
          <p:cNvPr id="16" name="Freeform 16"/>
          <p:cNvSpPr/>
          <p:nvPr/>
        </p:nvSpPr>
        <p:spPr>
          <a:xfrm>
            <a:off x="4966126" y="3528645"/>
            <a:ext cx="8359984" cy="961398"/>
          </a:xfrm>
          <a:custGeom>
            <a:avLst/>
            <a:gdLst/>
            <a:ahLst/>
            <a:cxnLst/>
            <a:rect l="l" t="t" r="r" b="b"/>
            <a:pathLst>
              <a:path w="8359984" h="961398">
                <a:moveTo>
                  <a:pt x="0" y="0"/>
                </a:moveTo>
                <a:lnTo>
                  <a:pt x="8359984" y="0"/>
                </a:lnTo>
                <a:lnTo>
                  <a:pt x="8359984" y="961398"/>
                </a:lnTo>
                <a:lnTo>
                  <a:pt x="0" y="961398"/>
                </a:lnTo>
                <a:lnTo>
                  <a:pt x="0" y="0"/>
                </a:lnTo>
                <a:close/>
              </a:path>
            </a:pathLst>
          </a:custGeom>
          <a:blipFill>
            <a:blip r:embed="rId7"/>
            <a:stretch>
              <a:fillRect/>
            </a:stretch>
          </a:blipFill>
        </p:spPr>
        <p:txBody>
          <a:bodyPr/>
          <a:lstStyle/>
          <a:p>
            <a:endParaRPr lang="nl-NL"/>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18232" y="908710"/>
            <a:ext cx="846976" cy="777101"/>
          </a:xfrm>
          <a:custGeom>
            <a:avLst/>
            <a:gdLst/>
            <a:ahLst/>
            <a:cxnLst/>
            <a:rect l="l" t="t" r="r" b="b"/>
            <a:pathLst>
              <a:path w="846976" h="777101">
                <a:moveTo>
                  <a:pt x="0" y="0"/>
                </a:moveTo>
                <a:lnTo>
                  <a:pt x="846976" y="0"/>
                </a:lnTo>
                <a:lnTo>
                  <a:pt x="846976" y="777101"/>
                </a:lnTo>
                <a:lnTo>
                  <a:pt x="0" y="7771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grpSp>
        <p:nvGrpSpPr>
          <p:cNvPr id="3" name="Group 3"/>
          <p:cNvGrpSpPr/>
          <p:nvPr/>
        </p:nvGrpSpPr>
        <p:grpSpPr>
          <a:xfrm rot="5400000">
            <a:off x="8880258" y="5188905"/>
            <a:ext cx="527483" cy="527483"/>
            <a:chOff x="0" y="0"/>
            <a:chExt cx="812800" cy="812800"/>
          </a:xfrm>
        </p:grpSpPr>
        <p:sp>
          <p:nvSpPr>
            <p:cNvPr id="4" name="Freeform 4"/>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000000"/>
            </a:solidFill>
          </p:spPr>
          <p:txBody>
            <a:bodyPr/>
            <a:lstStyle/>
            <a:p>
              <a:endParaRPr lang="nl-NL"/>
            </a:p>
          </p:txBody>
        </p:sp>
        <p:sp>
          <p:nvSpPr>
            <p:cNvPr id="5" name="TextBox 5"/>
            <p:cNvSpPr txBox="1"/>
            <p:nvPr/>
          </p:nvSpPr>
          <p:spPr>
            <a:xfrm>
              <a:off x="0" y="165100"/>
              <a:ext cx="711200" cy="444500"/>
            </a:xfrm>
            <a:prstGeom prst="rect">
              <a:avLst/>
            </a:prstGeom>
          </p:spPr>
          <p:txBody>
            <a:bodyPr lIns="48478" tIns="48478" rIns="48478" bIns="48478" rtlCol="0" anchor="ctr"/>
            <a:lstStyle/>
            <a:p>
              <a:pPr algn="ctr">
                <a:lnSpc>
                  <a:spcPts val="2660"/>
                </a:lnSpc>
              </a:pPr>
              <a:endParaRPr/>
            </a:p>
          </p:txBody>
        </p:sp>
      </p:grpSp>
      <p:grpSp>
        <p:nvGrpSpPr>
          <p:cNvPr id="6" name="Group 6"/>
          <p:cNvGrpSpPr/>
          <p:nvPr/>
        </p:nvGrpSpPr>
        <p:grpSpPr>
          <a:xfrm>
            <a:off x="1821613" y="5887838"/>
            <a:ext cx="9221021" cy="2154688"/>
            <a:chOff x="0" y="0"/>
            <a:chExt cx="2995204" cy="699893"/>
          </a:xfrm>
        </p:grpSpPr>
        <p:sp>
          <p:nvSpPr>
            <p:cNvPr id="7" name="Freeform 7"/>
            <p:cNvSpPr/>
            <p:nvPr/>
          </p:nvSpPr>
          <p:spPr>
            <a:xfrm>
              <a:off x="0" y="0"/>
              <a:ext cx="2995204" cy="699893"/>
            </a:xfrm>
            <a:custGeom>
              <a:avLst/>
              <a:gdLst/>
              <a:ahLst/>
              <a:cxnLst/>
              <a:rect l="l" t="t" r="r" b="b"/>
              <a:pathLst>
                <a:path w="2995204" h="699893">
                  <a:moveTo>
                    <a:pt x="20990" y="0"/>
                  </a:moveTo>
                  <a:lnTo>
                    <a:pt x="2974214" y="0"/>
                  </a:lnTo>
                  <a:cubicBezTo>
                    <a:pt x="2985807" y="0"/>
                    <a:pt x="2995204" y="9397"/>
                    <a:pt x="2995204" y="20990"/>
                  </a:cubicBezTo>
                  <a:lnTo>
                    <a:pt x="2995204" y="678903"/>
                  </a:lnTo>
                  <a:cubicBezTo>
                    <a:pt x="2995204" y="684470"/>
                    <a:pt x="2992993" y="689809"/>
                    <a:pt x="2989056" y="693745"/>
                  </a:cubicBezTo>
                  <a:cubicBezTo>
                    <a:pt x="2985120" y="697682"/>
                    <a:pt x="2979781" y="699893"/>
                    <a:pt x="2974214" y="699893"/>
                  </a:cubicBezTo>
                  <a:lnTo>
                    <a:pt x="20990" y="699893"/>
                  </a:lnTo>
                  <a:cubicBezTo>
                    <a:pt x="9397" y="699893"/>
                    <a:pt x="0" y="690496"/>
                    <a:pt x="0" y="678903"/>
                  </a:cubicBezTo>
                  <a:lnTo>
                    <a:pt x="0" y="20990"/>
                  </a:lnTo>
                  <a:cubicBezTo>
                    <a:pt x="0" y="9397"/>
                    <a:pt x="9397" y="0"/>
                    <a:pt x="20990" y="0"/>
                  </a:cubicBezTo>
                  <a:close/>
                </a:path>
              </a:pathLst>
            </a:custGeom>
            <a:solidFill>
              <a:srgbClr val="7ED957">
                <a:alpha val="29804"/>
              </a:srgbClr>
            </a:solidFill>
          </p:spPr>
          <p:txBody>
            <a:bodyPr/>
            <a:lstStyle/>
            <a:p>
              <a:endParaRPr lang="nl-NL"/>
            </a:p>
          </p:txBody>
        </p:sp>
        <p:sp>
          <p:nvSpPr>
            <p:cNvPr id="8" name="TextBox 8"/>
            <p:cNvSpPr txBox="1"/>
            <p:nvPr/>
          </p:nvSpPr>
          <p:spPr>
            <a:xfrm>
              <a:off x="0" y="-38100"/>
              <a:ext cx="2995204" cy="737993"/>
            </a:xfrm>
            <a:prstGeom prst="rect">
              <a:avLst/>
            </a:prstGeom>
          </p:spPr>
          <p:txBody>
            <a:bodyPr lIns="41190" tIns="41190" rIns="41190" bIns="41190" rtlCol="0" anchor="ctr"/>
            <a:lstStyle/>
            <a:p>
              <a:pPr algn="ctr">
                <a:lnSpc>
                  <a:spcPts val="2660"/>
                </a:lnSpc>
              </a:pPr>
              <a:endParaRPr/>
            </a:p>
          </p:txBody>
        </p:sp>
      </p:grpSp>
      <p:sp>
        <p:nvSpPr>
          <p:cNvPr id="9" name="TextBox 9"/>
          <p:cNvSpPr txBox="1"/>
          <p:nvPr/>
        </p:nvSpPr>
        <p:spPr>
          <a:xfrm>
            <a:off x="2126288" y="6007804"/>
            <a:ext cx="8613898" cy="2206323"/>
          </a:xfrm>
          <a:prstGeom prst="rect">
            <a:avLst/>
          </a:prstGeom>
        </p:spPr>
        <p:txBody>
          <a:bodyPr lIns="0" tIns="0" rIns="0" bIns="0" rtlCol="0" anchor="t">
            <a:spAutoFit/>
          </a:bodyPr>
          <a:lstStyle/>
          <a:p>
            <a:pPr algn="l">
              <a:lnSpc>
                <a:spcPts val="2533"/>
              </a:lnSpc>
            </a:pPr>
            <a:r>
              <a:rPr lang="en-US" sz="2027" b="1">
                <a:solidFill>
                  <a:srgbClr val="000000"/>
                </a:solidFill>
                <a:latin typeface="Open Sans Bold"/>
                <a:ea typeface="Open Sans Bold"/>
                <a:cs typeface="Open Sans Bold"/>
                <a:sym typeface="Open Sans Bold"/>
              </a:rPr>
              <a:t>In the last 6 months, how many mini-strokes (also called transient ischaemic attacks or TIAs) have you had, if any?</a:t>
            </a:r>
            <a:r>
              <a:rPr lang="en-US" sz="2027">
                <a:solidFill>
                  <a:srgbClr val="000000"/>
                </a:solidFill>
                <a:latin typeface="Open Sans"/>
                <a:ea typeface="Open Sans"/>
                <a:cs typeface="Open Sans"/>
                <a:sym typeface="Open Sans"/>
              </a:rPr>
              <a:t> ℹ️</a:t>
            </a:r>
          </a:p>
          <a:p>
            <a:pPr algn="l">
              <a:lnSpc>
                <a:spcPts val="2533"/>
              </a:lnSpc>
            </a:pPr>
            <a:endParaRPr lang="en-US" sz="2027">
              <a:solidFill>
                <a:srgbClr val="000000"/>
              </a:solidFill>
              <a:latin typeface="Open Sans"/>
              <a:ea typeface="Open Sans"/>
              <a:cs typeface="Open Sans"/>
              <a:sym typeface="Open Sans"/>
            </a:endParaRPr>
          </a:p>
          <a:p>
            <a:pPr algn="l">
              <a:lnSpc>
                <a:spcPts val="2533"/>
              </a:lnSpc>
            </a:pPr>
            <a:r>
              <a:rPr lang="en-US" sz="2027">
                <a:solidFill>
                  <a:srgbClr val="000000"/>
                </a:solidFill>
                <a:latin typeface="Open Sans"/>
                <a:ea typeface="Open Sans"/>
                <a:cs typeface="Open Sans"/>
                <a:sym typeface="Open Sans"/>
              </a:rPr>
              <a:t>☐ 0</a:t>
            </a:r>
          </a:p>
          <a:p>
            <a:pPr algn="l">
              <a:lnSpc>
                <a:spcPts val="2533"/>
              </a:lnSpc>
            </a:pPr>
            <a:r>
              <a:rPr lang="en-US" sz="2027">
                <a:solidFill>
                  <a:srgbClr val="000000"/>
                </a:solidFill>
                <a:latin typeface="Open Sans"/>
                <a:ea typeface="Open Sans"/>
                <a:cs typeface="Open Sans"/>
                <a:sym typeface="Open Sans"/>
              </a:rPr>
              <a:t>☐ 1</a:t>
            </a:r>
          </a:p>
          <a:p>
            <a:pPr algn="l">
              <a:lnSpc>
                <a:spcPts val="2533"/>
              </a:lnSpc>
            </a:pPr>
            <a:r>
              <a:rPr lang="en-US" sz="2027">
                <a:solidFill>
                  <a:srgbClr val="000000"/>
                </a:solidFill>
                <a:latin typeface="Open Sans"/>
                <a:ea typeface="Open Sans"/>
                <a:cs typeface="Open Sans"/>
                <a:sym typeface="Open Sans"/>
              </a:rPr>
              <a:t>☐ 2 or more</a:t>
            </a:r>
          </a:p>
          <a:p>
            <a:pPr algn="l">
              <a:lnSpc>
                <a:spcPts val="2533"/>
              </a:lnSpc>
            </a:pPr>
            <a:endParaRPr lang="en-US" sz="2027">
              <a:solidFill>
                <a:srgbClr val="000000"/>
              </a:solidFill>
              <a:latin typeface="Open Sans"/>
              <a:ea typeface="Open Sans"/>
              <a:cs typeface="Open Sans"/>
              <a:sym typeface="Open Sans"/>
            </a:endParaRPr>
          </a:p>
        </p:txBody>
      </p:sp>
      <p:sp>
        <p:nvSpPr>
          <p:cNvPr id="10" name="TextBox 10"/>
          <p:cNvSpPr txBox="1"/>
          <p:nvPr/>
        </p:nvSpPr>
        <p:spPr>
          <a:xfrm>
            <a:off x="1028700" y="1155604"/>
            <a:ext cx="3889532" cy="530206"/>
          </a:xfrm>
          <a:prstGeom prst="rect">
            <a:avLst/>
          </a:prstGeom>
        </p:spPr>
        <p:txBody>
          <a:bodyPr lIns="0" tIns="0" rIns="0" bIns="0" rtlCol="0" anchor="t">
            <a:spAutoFit/>
          </a:bodyPr>
          <a:lstStyle/>
          <a:p>
            <a:pPr algn="just">
              <a:lnSpc>
                <a:spcPts val="3999"/>
              </a:lnSpc>
            </a:pPr>
            <a:r>
              <a:rPr lang="en-US" sz="3999" b="1">
                <a:solidFill>
                  <a:srgbClr val="F00464"/>
                </a:solidFill>
                <a:latin typeface="Open Sans Bold"/>
                <a:ea typeface="Open Sans Bold"/>
                <a:cs typeface="Open Sans Bold"/>
                <a:sym typeface="Open Sans Bold"/>
              </a:rPr>
              <a:t>HOW TO FIX IT</a:t>
            </a:r>
          </a:p>
        </p:txBody>
      </p:sp>
      <p:grpSp>
        <p:nvGrpSpPr>
          <p:cNvPr id="11" name="Group 11"/>
          <p:cNvGrpSpPr/>
          <p:nvPr/>
        </p:nvGrpSpPr>
        <p:grpSpPr>
          <a:xfrm>
            <a:off x="11576837" y="5887838"/>
            <a:ext cx="5682463" cy="1273092"/>
            <a:chOff x="0" y="0"/>
            <a:chExt cx="7576617" cy="1697456"/>
          </a:xfrm>
        </p:grpSpPr>
        <p:grpSp>
          <p:nvGrpSpPr>
            <p:cNvPr id="12" name="Group 12"/>
            <p:cNvGrpSpPr/>
            <p:nvPr/>
          </p:nvGrpSpPr>
          <p:grpSpPr>
            <a:xfrm>
              <a:off x="0" y="0"/>
              <a:ext cx="7576617" cy="1697456"/>
              <a:chOff x="0" y="0"/>
              <a:chExt cx="1736935" cy="389141"/>
            </a:xfrm>
          </p:grpSpPr>
          <p:sp>
            <p:nvSpPr>
              <p:cNvPr id="13" name="Freeform 13"/>
              <p:cNvSpPr/>
              <p:nvPr/>
            </p:nvSpPr>
            <p:spPr>
              <a:xfrm>
                <a:off x="0" y="0"/>
                <a:ext cx="1736935" cy="389141"/>
              </a:xfrm>
              <a:custGeom>
                <a:avLst/>
                <a:gdLst/>
                <a:ahLst/>
                <a:cxnLst/>
                <a:rect l="l" t="t" r="r" b="b"/>
                <a:pathLst>
                  <a:path w="1736935" h="389141">
                    <a:moveTo>
                      <a:pt x="34061" y="0"/>
                    </a:moveTo>
                    <a:lnTo>
                      <a:pt x="1702875" y="0"/>
                    </a:lnTo>
                    <a:cubicBezTo>
                      <a:pt x="1711908" y="0"/>
                      <a:pt x="1720572" y="3589"/>
                      <a:pt x="1726959" y="9976"/>
                    </a:cubicBezTo>
                    <a:cubicBezTo>
                      <a:pt x="1733347" y="16364"/>
                      <a:pt x="1736935" y="25027"/>
                      <a:pt x="1736935" y="34061"/>
                    </a:cubicBezTo>
                    <a:lnTo>
                      <a:pt x="1736935" y="355080"/>
                    </a:lnTo>
                    <a:cubicBezTo>
                      <a:pt x="1736935" y="373891"/>
                      <a:pt x="1721686" y="389141"/>
                      <a:pt x="1702875" y="389141"/>
                    </a:cubicBezTo>
                    <a:lnTo>
                      <a:pt x="34061" y="389141"/>
                    </a:lnTo>
                    <a:cubicBezTo>
                      <a:pt x="15249" y="389141"/>
                      <a:pt x="0" y="373891"/>
                      <a:pt x="0" y="355080"/>
                    </a:cubicBezTo>
                    <a:lnTo>
                      <a:pt x="0" y="34061"/>
                    </a:lnTo>
                    <a:cubicBezTo>
                      <a:pt x="0" y="25027"/>
                      <a:pt x="3589" y="16364"/>
                      <a:pt x="9976" y="9976"/>
                    </a:cubicBezTo>
                    <a:cubicBezTo>
                      <a:pt x="16364" y="3589"/>
                      <a:pt x="25027" y="0"/>
                      <a:pt x="34061" y="0"/>
                    </a:cubicBezTo>
                    <a:close/>
                  </a:path>
                </a:pathLst>
              </a:custGeom>
              <a:solidFill>
                <a:srgbClr val="D9D9D9">
                  <a:alpha val="29804"/>
                </a:srgbClr>
              </a:solidFill>
            </p:spPr>
            <p:txBody>
              <a:bodyPr/>
              <a:lstStyle/>
              <a:p>
                <a:endParaRPr lang="nl-NL"/>
              </a:p>
            </p:txBody>
          </p:sp>
          <p:sp>
            <p:nvSpPr>
              <p:cNvPr id="14" name="TextBox 14"/>
              <p:cNvSpPr txBox="1"/>
              <p:nvPr/>
            </p:nvSpPr>
            <p:spPr>
              <a:xfrm>
                <a:off x="0" y="-38100"/>
                <a:ext cx="1736935" cy="427241"/>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88601" y="310695"/>
              <a:ext cx="7042591" cy="1066541"/>
            </a:xfrm>
            <a:prstGeom prst="rect">
              <a:avLst/>
            </a:prstGeom>
          </p:spPr>
          <p:txBody>
            <a:bodyPr lIns="0" tIns="0" rIns="0" bIns="0" rtlCol="0" anchor="t">
              <a:spAutoFit/>
            </a:bodyPr>
            <a:lstStyle/>
            <a:p>
              <a:pPr algn="l">
                <a:lnSpc>
                  <a:spcPts val="2108"/>
                </a:lnSpc>
              </a:pPr>
              <a:r>
                <a:rPr lang="en-US" sz="1687">
                  <a:solidFill>
                    <a:srgbClr val="000000"/>
                  </a:solidFill>
                  <a:latin typeface="Open Sans"/>
                  <a:ea typeface="Open Sans"/>
                  <a:cs typeface="Open Sans"/>
                  <a:sym typeface="Open Sans"/>
                </a:rPr>
                <a:t>ℹ️ Mini-strokes are temporary interruptions of blood flow to the brain that cause stroke-like symptoms but usually last less than 24 hours.</a:t>
              </a:r>
            </a:p>
          </p:txBody>
        </p:sp>
      </p:grpSp>
      <p:sp>
        <p:nvSpPr>
          <p:cNvPr id="16" name="Freeform 16"/>
          <p:cNvSpPr/>
          <p:nvPr/>
        </p:nvSpPr>
        <p:spPr>
          <a:xfrm>
            <a:off x="1028700" y="9258300"/>
            <a:ext cx="2701054" cy="428792"/>
          </a:xfrm>
          <a:custGeom>
            <a:avLst/>
            <a:gdLst/>
            <a:ahLst/>
            <a:cxnLst/>
            <a:rect l="l" t="t" r="r" b="b"/>
            <a:pathLst>
              <a:path w="2701054" h="428792">
                <a:moveTo>
                  <a:pt x="0" y="0"/>
                </a:moveTo>
                <a:lnTo>
                  <a:pt x="2701054" y="0"/>
                </a:lnTo>
                <a:lnTo>
                  <a:pt x="2701054" y="428792"/>
                </a:lnTo>
                <a:lnTo>
                  <a:pt x="0" y="428792"/>
                </a:lnTo>
                <a:lnTo>
                  <a:pt x="0" y="0"/>
                </a:lnTo>
                <a:close/>
              </a:path>
            </a:pathLst>
          </a:custGeom>
          <a:blipFill>
            <a:blip r:embed="rId5"/>
            <a:stretch>
              <a:fillRect/>
            </a:stretch>
          </a:blipFill>
        </p:spPr>
        <p:txBody>
          <a:bodyPr/>
          <a:lstStyle/>
          <a:p>
            <a:endParaRPr lang="nl-NL"/>
          </a:p>
        </p:txBody>
      </p:sp>
      <p:sp>
        <p:nvSpPr>
          <p:cNvPr id="17" name="AutoShape 17"/>
          <p:cNvSpPr/>
          <p:nvPr/>
        </p:nvSpPr>
        <p:spPr>
          <a:xfrm flipV="1">
            <a:off x="8681822" y="6524384"/>
            <a:ext cx="2895015" cy="0"/>
          </a:xfrm>
          <a:prstGeom prst="line">
            <a:avLst/>
          </a:prstGeom>
          <a:ln w="19050" cap="flat">
            <a:solidFill>
              <a:srgbClr val="000000"/>
            </a:solidFill>
            <a:prstDash val="lgDash"/>
            <a:headEnd type="none" w="sm" len="sm"/>
            <a:tailEnd type="triangle" w="lg" len="med"/>
          </a:ln>
        </p:spPr>
        <p:txBody>
          <a:bodyPr/>
          <a:lstStyle/>
          <a:p>
            <a:endParaRPr lang="nl-NL"/>
          </a:p>
        </p:txBody>
      </p:sp>
      <p:grpSp>
        <p:nvGrpSpPr>
          <p:cNvPr id="18" name="Group 18"/>
          <p:cNvGrpSpPr/>
          <p:nvPr/>
        </p:nvGrpSpPr>
        <p:grpSpPr>
          <a:xfrm>
            <a:off x="5765208" y="2366430"/>
            <a:ext cx="6532127" cy="2593546"/>
            <a:chOff x="0" y="0"/>
            <a:chExt cx="8709503" cy="3458061"/>
          </a:xfrm>
        </p:grpSpPr>
        <p:grpSp>
          <p:nvGrpSpPr>
            <p:cNvPr id="19" name="Group 19"/>
            <p:cNvGrpSpPr/>
            <p:nvPr/>
          </p:nvGrpSpPr>
          <p:grpSpPr>
            <a:xfrm>
              <a:off x="0" y="0"/>
              <a:ext cx="8709503" cy="3458061"/>
              <a:chOff x="0" y="0"/>
              <a:chExt cx="2003436" cy="795454"/>
            </a:xfrm>
          </p:grpSpPr>
          <p:sp>
            <p:nvSpPr>
              <p:cNvPr id="20" name="Freeform 20"/>
              <p:cNvSpPr/>
              <p:nvPr/>
            </p:nvSpPr>
            <p:spPr>
              <a:xfrm>
                <a:off x="0" y="0"/>
                <a:ext cx="2003436" cy="795453"/>
              </a:xfrm>
              <a:custGeom>
                <a:avLst/>
                <a:gdLst/>
                <a:ahLst/>
                <a:cxnLst/>
                <a:rect l="l" t="t" r="r" b="b"/>
                <a:pathLst>
                  <a:path w="2003436" h="795453">
                    <a:moveTo>
                      <a:pt x="28979" y="0"/>
                    </a:moveTo>
                    <a:lnTo>
                      <a:pt x="1974458" y="0"/>
                    </a:lnTo>
                    <a:cubicBezTo>
                      <a:pt x="1982143" y="0"/>
                      <a:pt x="1989514" y="3053"/>
                      <a:pt x="1994949" y="8488"/>
                    </a:cubicBezTo>
                    <a:cubicBezTo>
                      <a:pt x="2000383" y="13922"/>
                      <a:pt x="2003436" y="21293"/>
                      <a:pt x="2003436" y="28979"/>
                    </a:cubicBezTo>
                    <a:lnTo>
                      <a:pt x="2003436" y="766475"/>
                    </a:lnTo>
                    <a:cubicBezTo>
                      <a:pt x="2003436" y="774160"/>
                      <a:pt x="2000383" y="781531"/>
                      <a:pt x="1994949" y="786966"/>
                    </a:cubicBezTo>
                    <a:cubicBezTo>
                      <a:pt x="1989514" y="792400"/>
                      <a:pt x="1982143" y="795453"/>
                      <a:pt x="1974458" y="795453"/>
                    </a:cubicBezTo>
                    <a:lnTo>
                      <a:pt x="28979" y="795453"/>
                    </a:lnTo>
                    <a:cubicBezTo>
                      <a:pt x="12974" y="795453"/>
                      <a:pt x="0" y="782479"/>
                      <a:pt x="0" y="766475"/>
                    </a:cubicBezTo>
                    <a:lnTo>
                      <a:pt x="0" y="28979"/>
                    </a:lnTo>
                    <a:cubicBezTo>
                      <a:pt x="0" y="12974"/>
                      <a:pt x="12974" y="0"/>
                      <a:pt x="28979" y="0"/>
                    </a:cubicBezTo>
                    <a:close/>
                  </a:path>
                </a:pathLst>
              </a:custGeom>
              <a:solidFill>
                <a:srgbClr val="000000">
                  <a:alpha val="0"/>
                </a:srgbClr>
              </a:solidFill>
              <a:ln w="19050" cap="rnd">
                <a:solidFill>
                  <a:srgbClr val="000000"/>
                </a:solidFill>
                <a:prstDash val="solid"/>
                <a:round/>
              </a:ln>
            </p:spPr>
            <p:txBody>
              <a:bodyPr/>
              <a:lstStyle/>
              <a:p>
                <a:endParaRPr lang="nl-NL"/>
              </a:p>
            </p:txBody>
          </p:sp>
          <p:sp>
            <p:nvSpPr>
              <p:cNvPr id="21" name="TextBox 21"/>
              <p:cNvSpPr txBox="1"/>
              <p:nvPr/>
            </p:nvSpPr>
            <p:spPr>
              <a:xfrm>
                <a:off x="0" y="-38100"/>
                <a:ext cx="2003436" cy="833554"/>
              </a:xfrm>
              <a:prstGeom prst="rect">
                <a:avLst/>
              </a:prstGeom>
            </p:spPr>
            <p:txBody>
              <a:bodyPr lIns="44603" tIns="44603" rIns="44603" bIns="44603" rtlCol="0" anchor="ctr"/>
              <a:lstStyle/>
              <a:p>
                <a:pPr algn="ctr">
                  <a:lnSpc>
                    <a:spcPts val="2659"/>
                  </a:lnSpc>
                </a:pPr>
                <a:endParaRPr/>
              </a:p>
            </p:txBody>
          </p:sp>
        </p:grpSp>
        <p:grpSp>
          <p:nvGrpSpPr>
            <p:cNvPr id="22" name="Group 22"/>
            <p:cNvGrpSpPr/>
            <p:nvPr/>
          </p:nvGrpSpPr>
          <p:grpSpPr>
            <a:xfrm>
              <a:off x="200910" y="196084"/>
              <a:ext cx="8268744" cy="3050876"/>
              <a:chOff x="0" y="0"/>
              <a:chExt cx="1670039" cy="616186"/>
            </a:xfrm>
          </p:grpSpPr>
          <p:sp>
            <p:nvSpPr>
              <p:cNvPr id="23" name="Freeform 23"/>
              <p:cNvSpPr/>
              <p:nvPr/>
            </p:nvSpPr>
            <p:spPr>
              <a:xfrm>
                <a:off x="0" y="0"/>
                <a:ext cx="1670039" cy="616186"/>
              </a:xfrm>
              <a:custGeom>
                <a:avLst/>
                <a:gdLst/>
                <a:ahLst/>
                <a:cxnLst/>
                <a:rect l="l" t="t" r="r" b="b"/>
                <a:pathLst>
                  <a:path w="1670039" h="616186">
                    <a:moveTo>
                      <a:pt x="30524" y="0"/>
                    </a:moveTo>
                    <a:lnTo>
                      <a:pt x="1639515" y="0"/>
                    </a:lnTo>
                    <a:cubicBezTo>
                      <a:pt x="1647611" y="0"/>
                      <a:pt x="1655375" y="3216"/>
                      <a:pt x="1661099" y="8940"/>
                    </a:cubicBezTo>
                    <a:cubicBezTo>
                      <a:pt x="1666823" y="14664"/>
                      <a:pt x="1670039" y="22428"/>
                      <a:pt x="1670039" y="30524"/>
                    </a:cubicBezTo>
                    <a:lnTo>
                      <a:pt x="1670039" y="585662"/>
                    </a:lnTo>
                    <a:cubicBezTo>
                      <a:pt x="1670039" y="593757"/>
                      <a:pt x="1666823" y="601521"/>
                      <a:pt x="1661099" y="607245"/>
                    </a:cubicBezTo>
                    <a:cubicBezTo>
                      <a:pt x="1655375" y="612970"/>
                      <a:pt x="1647611" y="616186"/>
                      <a:pt x="1639515" y="616186"/>
                    </a:cubicBezTo>
                    <a:lnTo>
                      <a:pt x="30524" y="616186"/>
                    </a:lnTo>
                    <a:cubicBezTo>
                      <a:pt x="22428" y="616186"/>
                      <a:pt x="14664" y="612970"/>
                      <a:pt x="8940" y="607245"/>
                    </a:cubicBezTo>
                    <a:cubicBezTo>
                      <a:pt x="3216" y="601521"/>
                      <a:pt x="0" y="593757"/>
                      <a:pt x="0" y="585662"/>
                    </a:cubicBezTo>
                    <a:lnTo>
                      <a:pt x="0" y="30524"/>
                    </a:lnTo>
                    <a:cubicBezTo>
                      <a:pt x="0" y="22428"/>
                      <a:pt x="3216" y="14664"/>
                      <a:pt x="8940" y="8940"/>
                    </a:cubicBezTo>
                    <a:cubicBezTo>
                      <a:pt x="14664" y="3216"/>
                      <a:pt x="22428" y="0"/>
                      <a:pt x="30524" y="0"/>
                    </a:cubicBezTo>
                    <a:close/>
                  </a:path>
                </a:pathLst>
              </a:custGeom>
              <a:solidFill>
                <a:srgbClr val="F4F4F4"/>
              </a:solidFill>
            </p:spPr>
            <p:txBody>
              <a:bodyPr/>
              <a:lstStyle/>
              <a:p>
                <a:endParaRPr lang="nl-NL"/>
              </a:p>
            </p:txBody>
          </p:sp>
          <p:sp>
            <p:nvSpPr>
              <p:cNvPr id="24" name="TextBox 24"/>
              <p:cNvSpPr txBox="1"/>
              <p:nvPr/>
            </p:nvSpPr>
            <p:spPr>
              <a:xfrm>
                <a:off x="0" y="-38100"/>
                <a:ext cx="1670039" cy="654286"/>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553609" y="494461"/>
              <a:ext cx="7602285" cy="2421514"/>
            </a:xfrm>
            <a:prstGeom prst="rect">
              <a:avLst/>
            </a:prstGeom>
          </p:spPr>
          <p:txBody>
            <a:bodyPr lIns="0" tIns="0" rIns="0" bIns="0" rtlCol="0" anchor="t">
              <a:spAutoFit/>
            </a:bodyPr>
            <a:lstStyle/>
            <a:p>
              <a:pPr algn="l">
                <a:lnSpc>
                  <a:spcPts val="2908"/>
                </a:lnSpc>
              </a:pPr>
              <a:r>
                <a:rPr lang="en-US" sz="2077">
                  <a:solidFill>
                    <a:srgbClr val="000000"/>
                  </a:solidFill>
                  <a:latin typeface="DM Sans"/>
                  <a:ea typeface="DM Sans"/>
                  <a:cs typeface="DM Sans"/>
                  <a:sym typeface="DM Sans"/>
                </a:rPr>
                <a:t>How many transient ischaemic attacks (if any) have you had in the last 6 months?</a:t>
              </a:r>
            </a:p>
            <a:p>
              <a:pPr algn="l">
                <a:lnSpc>
                  <a:spcPts val="2908"/>
                </a:lnSpc>
              </a:pPr>
              <a:r>
                <a:rPr lang="en-US" sz="2077">
                  <a:solidFill>
                    <a:srgbClr val="000000"/>
                  </a:solidFill>
                  <a:latin typeface="DM Sans"/>
                  <a:ea typeface="DM Sans"/>
                  <a:cs typeface="DM Sans"/>
                  <a:sym typeface="DM Sans"/>
                </a:rPr>
                <a:t>☐0</a:t>
              </a:r>
            </a:p>
            <a:p>
              <a:pPr algn="l">
                <a:lnSpc>
                  <a:spcPts val="2908"/>
                </a:lnSpc>
              </a:pPr>
              <a:r>
                <a:rPr lang="en-US" sz="2077">
                  <a:solidFill>
                    <a:srgbClr val="000000"/>
                  </a:solidFill>
                  <a:latin typeface="DM Sans"/>
                  <a:ea typeface="DM Sans"/>
                  <a:cs typeface="DM Sans"/>
                  <a:sym typeface="DM Sans"/>
                </a:rPr>
                <a:t>☐ 1</a:t>
              </a:r>
            </a:p>
            <a:p>
              <a:pPr algn="l">
                <a:lnSpc>
                  <a:spcPts val="2908"/>
                </a:lnSpc>
              </a:pPr>
              <a:r>
                <a:rPr lang="en-US" sz="2077">
                  <a:solidFill>
                    <a:srgbClr val="000000"/>
                  </a:solidFill>
                  <a:latin typeface="DM Sans"/>
                  <a:ea typeface="DM Sans"/>
                  <a:cs typeface="DM Sans"/>
                  <a:sym typeface="DM Sans"/>
                </a:rPr>
                <a:t>☐ 2 or more</a:t>
              </a:r>
            </a:p>
          </p:txBody>
        </p:sp>
      </p:grpSp>
      <p:sp>
        <p:nvSpPr>
          <p:cNvPr id="26" name="TextBox 26"/>
          <p:cNvSpPr txBox="1"/>
          <p:nvPr/>
        </p:nvSpPr>
        <p:spPr>
          <a:xfrm>
            <a:off x="6002097" y="1932576"/>
            <a:ext cx="5359451" cy="351191"/>
          </a:xfrm>
          <a:prstGeom prst="rect">
            <a:avLst/>
          </a:prstGeom>
        </p:spPr>
        <p:txBody>
          <a:bodyPr lIns="0" tIns="0" rIns="0" bIns="0" rtlCol="0" anchor="t">
            <a:spAutoFit/>
          </a:bodyPr>
          <a:lstStyle/>
          <a:p>
            <a:pPr algn="l">
              <a:lnSpc>
                <a:spcPts val="2850"/>
              </a:lnSpc>
            </a:pPr>
            <a:r>
              <a:rPr lang="en-US" sz="2280" b="1">
                <a:solidFill>
                  <a:srgbClr val="000000"/>
                </a:solidFill>
                <a:latin typeface="Open Sans Bold"/>
                <a:ea typeface="Open Sans Bold"/>
                <a:cs typeface="Open Sans Bold"/>
                <a:sym typeface="Open Sans Bold"/>
              </a:rPr>
              <a:t>EXAMPLE FROM TRAVEL INSURANCE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307189" y="-1167970"/>
            <a:ext cx="14555721" cy="15573168"/>
          </a:xfrm>
          <a:custGeom>
            <a:avLst/>
            <a:gdLst/>
            <a:ahLst/>
            <a:cxnLst/>
            <a:rect l="l" t="t" r="r" b="b"/>
            <a:pathLst>
              <a:path w="14555721" h="15573168">
                <a:moveTo>
                  <a:pt x="14555721" y="0"/>
                </a:moveTo>
                <a:lnTo>
                  <a:pt x="0" y="0"/>
                </a:lnTo>
                <a:lnTo>
                  <a:pt x="0" y="15573168"/>
                </a:lnTo>
                <a:lnTo>
                  <a:pt x="14555721" y="15573168"/>
                </a:lnTo>
                <a:lnTo>
                  <a:pt x="14555721" y="0"/>
                </a:lnTo>
                <a:close/>
              </a:path>
            </a:pathLst>
          </a:custGeom>
          <a:blipFill>
            <a:blip r:embed="rId2">
              <a:alphaModFix amt="15000"/>
            </a:blip>
            <a:stretch>
              <a:fillRect/>
            </a:stretch>
          </a:blipFill>
        </p:spPr>
        <p:txBody>
          <a:bodyPr/>
          <a:lstStyle/>
          <a:p>
            <a:endParaRPr lang="nl-NL"/>
          </a:p>
        </p:txBody>
      </p:sp>
      <p:sp>
        <p:nvSpPr>
          <p:cNvPr id="3" name="TextBox 3"/>
          <p:cNvSpPr txBox="1"/>
          <p:nvPr/>
        </p:nvSpPr>
        <p:spPr>
          <a:xfrm>
            <a:off x="5646891" y="1711051"/>
            <a:ext cx="11726249" cy="5130725"/>
          </a:xfrm>
          <a:prstGeom prst="rect">
            <a:avLst/>
          </a:prstGeom>
        </p:spPr>
        <p:txBody>
          <a:bodyPr lIns="0" tIns="0" rIns="0" bIns="0" rtlCol="0" anchor="t">
            <a:spAutoFit/>
          </a:bodyPr>
          <a:lstStyle/>
          <a:p>
            <a:pPr algn="ctr">
              <a:lnSpc>
                <a:spcPts val="9999"/>
              </a:lnSpc>
            </a:pPr>
            <a:r>
              <a:rPr lang="en-US" sz="9999" b="1" spc="-459">
                <a:solidFill>
                  <a:srgbClr val="000000"/>
                </a:solidFill>
                <a:latin typeface="Open Sans Bold"/>
                <a:ea typeface="Open Sans Bold"/>
                <a:cs typeface="Open Sans Bold"/>
                <a:sym typeface="Open Sans Bold"/>
              </a:rPr>
              <a:t>We Ask Subjective  Questions that Make it Easier to “Fudge” the Answer</a:t>
            </a:r>
          </a:p>
        </p:txBody>
      </p:sp>
      <p:sp>
        <p:nvSpPr>
          <p:cNvPr id="4" name="TextBox 4"/>
          <p:cNvSpPr txBox="1"/>
          <p:nvPr/>
        </p:nvSpPr>
        <p:spPr>
          <a:xfrm>
            <a:off x="1028700" y="1829081"/>
            <a:ext cx="4413658" cy="7429219"/>
          </a:xfrm>
          <a:prstGeom prst="rect">
            <a:avLst/>
          </a:prstGeom>
        </p:spPr>
        <p:txBody>
          <a:bodyPr lIns="0" tIns="0" rIns="0" bIns="0" rtlCol="0" anchor="t">
            <a:spAutoFit/>
          </a:bodyPr>
          <a:lstStyle/>
          <a:p>
            <a:pPr algn="l">
              <a:lnSpc>
                <a:spcPts val="54392"/>
              </a:lnSpc>
            </a:pPr>
            <a:r>
              <a:rPr lang="en-US" sz="59122" b="1" spc="-6148">
                <a:solidFill>
                  <a:srgbClr val="000000"/>
                </a:solidFill>
                <a:latin typeface="Open Sans Bold"/>
                <a:ea typeface="Open Sans Bold"/>
                <a:cs typeface="Open Sans Bold"/>
                <a:sym typeface="Open Sans Bold"/>
              </a:rPr>
              <a:t>5</a:t>
            </a:r>
          </a:p>
        </p:txBody>
      </p:sp>
      <p:sp>
        <p:nvSpPr>
          <p:cNvPr id="5" name="TextBox 5"/>
          <p:cNvSpPr txBox="1"/>
          <p:nvPr/>
        </p:nvSpPr>
        <p:spPr>
          <a:xfrm>
            <a:off x="6171568" y="7094235"/>
            <a:ext cx="10676895" cy="942975"/>
          </a:xfrm>
          <a:prstGeom prst="rect">
            <a:avLst/>
          </a:prstGeom>
        </p:spPr>
        <p:txBody>
          <a:bodyPr lIns="0" tIns="0" rIns="0" bIns="0" rtlCol="0" anchor="t">
            <a:spAutoFit/>
          </a:bodyPr>
          <a:lstStyle/>
          <a:p>
            <a:pPr algn="ctr">
              <a:lnSpc>
                <a:spcPts val="3750"/>
              </a:lnSpc>
            </a:pPr>
            <a:r>
              <a:rPr lang="en-US" sz="3000">
                <a:solidFill>
                  <a:srgbClr val="000000"/>
                </a:solidFill>
                <a:latin typeface="Open Sans"/>
                <a:ea typeface="Open Sans"/>
                <a:cs typeface="Open Sans"/>
                <a:sym typeface="Open Sans"/>
              </a:rPr>
              <a:t>We ask vague or abstract questions, making it easy to bend the truth.</a:t>
            </a:r>
          </a:p>
        </p:txBody>
      </p:sp>
      <p:sp>
        <p:nvSpPr>
          <p:cNvPr id="6" name="Freeform 6"/>
          <p:cNvSpPr/>
          <p:nvPr/>
        </p:nvSpPr>
        <p:spPr>
          <a:xfrm>
            <a:off x="1028700" y="9258300"/>
            <a:ext cx="2701054" cy="428792"/>
          </a:xfrm>
          <a:custGeom>
            <a:avLst/>
            <a:gdLst/>
            <a:ahLst/>
            <a:cxnLst/>
            <a:rect l="l" t="t" r="r" b="b"/>
            <a:pathLst>
              <a:path w="2701054" h="428792">
                <a:moveTo>
                  <a:pt x="0" y="0"/>
                </a:moveTo>
                <a:lnTo>
                  <a:pt x="2701054" y="0"/>
                </a:lnTo>
                <a:lnTo>
                  <a:pt x="2701054" y="428792"/>
                </a:lnTo>
                <a:lnTo>
                  <a:pt x="0" y="428792"/>
                </a:lnTo>
                <a:lnTo>
                  <a:pt x="0" y="0"/>
                </a:lnTo>
                <a:close/>
              </a:path>
            </a:pathLst>
          </a:custGeom>
          <a:blipFill>
            <a:blip r:embed="rId3"/>
            <a:stretch>
              <a:fillRect/>
            </a:stretch>
          </a:blipFill>
        </p:spPr>
        <p:txBody>
          <a:bodyPr/>
          <a:lstStyle/>
          <a:p>
            <a:endParaRPr lang="nl-NL"/>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21053" y="676688"/>
            <a:ext cx="946438" cy="958418"/>
          </a:xfrm>
          <a:custGeom>
            <a:avLst/>
            <a:gdLst/>
            <a:ahLst/>
            <a:cxnLst/>
            <a:rect l="l" t="t" r="r" b="b"/>
            <a:pathLst>
              <a:path w="946438" h="958418">
                <a:moveTo>
                  <a:pt x="0" y="0"/>
                </a:moveTo>
                <a:lnTo>
                  <a:pt x="946439" y="0"/>
                </a:lnTo>
                <a:lnTo>
                  <a:pt x="946439" y="958418"/>
                </a:lnTo>
                <a:lnTo>
                  <a:pt x="0" y="9584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3" name="Freeform 3"/>
          <p:cNvSpPr/>
          <p:nvPr/>
        </p:nvSpPr>
        <p:spPr>
          <a:xfrm>
            <a:off x="1028700" y="9258300"/>
            <a:ext cx="2701054" cy="428792"/>
          </a:xfrm>
          <a:custGeom>
            <a:avLst/>
            <a:gdLst/>
            <a:ahLst/>
            <a:cxnLst/>
            <a:rect l="l" t="t" r="r" b="b"/>
            <a:pathLst>
              <a:path w="2701054" h="428792">
                <a:moveTo>
                  <a:pt x="0" y="0"/>
                </a:moveTo>
                <a:lnTo>
                  <a:pt x="2701054" y="0"/>
                </a:lnTo>
                <a:lnTo>
                  <a:pt x="2701054" y="428792"/>
                </a:lnTo>
                <a:lnTo>
                  <a:pt x="0" y="428792"/>
                </a:lnTo>
                <a:lnTo>
                  <a:pt x="0" y="0"/>
                </a:lnTo>
                <a:close/>
              </a:path>
            </a:pathLst>
          </a:custGeom>
          <a:blipFill>
            <a:blip r:embed="rId5"/>
            <a:stretch>
              <a:fillRect/>
            </a:stretch>
          </a:blipFill>
        </p:spPr>
        <p:txBody>
          <a:bodyPr/>
          <a:lstStyle/>
          <a:p>
            <a:endParaRPr lang="nl-NL"/>
          </a:p>
        </p:txBody>
      </p:sp>
      <p:grpSp>
        <p:nvGrpSpPr>
          <p:cNvPr id="4" name="Group 4"/>
          <p:cNvGrpSpPr/>
          <p:nvPr/>
        </p:nvGrpSpPr>
        <p:grpSpPr>
          <a:xfrm>
            <a:off x="1713845" y="5005374"/>
            <a:ext cx="14860310" cy="4004299"/>
            <a:chOff x="0" y="0"/>
            <a:chExt cx="4828976" cy="1301229"/>
          </a:xfrm>
        </p:grpSpPr>
        <p:sp>
          <p:nvSpPr>
            <p:cNvPr id="5" name="Freeform 5"/>
            <p:cNvSpPr/>
            <p:nvPr/>
          </p:nvSpPr>
          <p:spPr>
            <a:xfrm>
              <a:off x="0" y="0"/>
              <a:ext cx="4828976" cy="1301229"/>
            </a:xfrm>
            <a:custGeom>
              <a:avLst/>
              <a:gdLst/>
              <a:ahLst/>
              <a:cxnLst/>
              <a:rect l="l" t="t" r="r" b="b"/>
              <a:pathLst>
                <a:path w="4828976" h="1301229">
                  <a:moveTo>
                    <a:pt x="26570" y="0"/>
                  </a:moveTo>
                  <a:lnTo>
                    <a:pt x="4802406" y="0"/>
                  </a:lnTo>
                  <a:cubicBezTo>
                    <a:pt x="4817080" y="0"/>
                    <a:pt x="4828976" y="11896"/>
                    <a:pt x="4828976" y="26570"/>
                  </a:cubicBezTo>
                  <a:lnTo>
                    <a:pt x="4828976" y="1274659"/>
                  </a:lnTo>
                  <a:cubicBezTo>
                    <a:pt x="4828976" y="1281706"/>
                    <a:pt x="4826176" y="1288464"/>
                    <a:pt x="4821194" y="1293447"/>
                  </a:cubicBezTo>
                  <a:cubicBezTo>
                    <a:pt x="4816211" y="1298430"/>
                    <a:pt x="4809453" y="1301229"/>
                    <a:pt x="4802406" y="1301229"/>
                  </a:cubicBezTo>
                  <a:lnTo>
                    <a:pt x="26570" y="1301229"/>
                  </a:lnTo>
                  <a:cubicBezTo>
                    <a:pt x="11896" y="1301229"/>
                    <a:pt x="0" y="1289333"/>
                    <a:pt x="0" y="1274659"/>
                  </a:cubicBezTo>
                  <a:lnTo>
                    <a:pt x="0" y="26570"/>
                  </a:lnTo>
                  <a:cubicBezTo>
                    <a:pt x="0" y="19523"/>
                    <a:pt x="2799" y="12765"/>
                    <a:pt x="7782" y="7782"/>
                  </a:cubicBezTo>
                  <a:cubicBezTo>
                    <a:pt x="12765" y="2799"/>
                    <a:pt x="19523" y="0"/>
                    <a:pt x="26570" y="0"/>
                  </a:cubicBezTo>
                  <a:close/>
                </a:path>
              </a:pathLst>
            </a:custGeom>
            <a:solidFill>
              <a:srgbClr val="000000">
                <a:alpha val="0"/>
              </a:srgbClr>
            </a:solidFill>
            <a:ln w="19050" cap="rnd">
              <a:solidFill>
                <a:srgbClr val="000000"/>
              </a:solidFill>
              <a:prstDash val="solid"/>
              <a:round/>
            </a:ln>
          </p:spPr>
          <p:txBody>
            <a:bodyPr/>
            <a:lstStyle/>
            <a:p>
              <a:endParaRPr lang="nl-NL"/>
            </a:p>
          </p:txBody>
        </p:sp>
        <p:sp>
          <p:nvSpPr>
            <p:cNvPr id="6" name="TextBox 6"/>
            <p:cNvSpPr txBox="1"/>
            <p:nvPr/>
          </p:nvSpPr>
          <p:spPr>
            <a:xfrm>
              <a:off x="0" y="-38100"/>
              <a:ext cx="4828976" cy="1339329"/>
            </a:xfrm>
            <a:prstGeom prst="rect">
              <a:avLst/>
            </a:prstGeom>
          </p:spPr>
          <p:txBody>
            <a:bodyPr lIns="41173" tIns="41173" rIns="41173" bIns="41173" rtlCol="0" anchor="ctr"/>
            <a:lstStyle/>
            <a:p>
              <a:pPr algn="ctr">
                <a:lnSpc>
                  <a:spcPts val="2659"/>
                </a:lnSpc>
              </a:pPr>
              <a:endParaRPr/>
            </a:p>
          </p:txBody>
        </p:sp>
      </p:grpSp>
      <p:sp>
        <p:nvSpPr>
          <p:cNvPr id="7" name="Freeform 7"/>
          <p:cNvSpPr/>
          <p:nvPr/>
        </p:nvSpPr>
        <p:spPr>
          <a:xfrm>
            <a:off x="9243363" y="5777128"/>
            <a:ext cx="7218490" cy="2822355"/>
          </a:xfrm>
          <a:custGeom>
            <a:avLst/>
            <a:gdLst/>
            <a:ahLst/>
            <a:cxnLst/>
            <a:rect l="l" t="t" r="r" b="b"/>
            <a:pathLst>
              <a:path w="7218490" h="2822355">
                <a:moveTo>
                  <a:pt x="0" y="0"/>
                </a:moveTo>
                <a:lnTo>
                  <a:pt x="7218490" y="0"/>
                </a:lnTo>
                <a:lnTo>
                  <a:pt x="7218490" y="2822355"/>
                </a:lnTo>
                <a:lnTo>
                  <a:pt x="0" y="2822355"/>
                </a:lnTo>
                <a:lnTo>
                  <a:pt x="0" y="0"/>
                </a:lnTo>
                <a:close/>
              </a:path>
            </a:pathLst>
          </a:custGeom>
          <a:blipFill>
            <a:blip r:embed="rId6"/>
            <a:stretch>
              <a:fillRect r="-1555"/>
            </a:stretch>
          </a:blipFill>
        </p:spPr>
        <p:txBody>
          <a:bodyPr/>
          <a:lstStyle/>
          <a:p>
            <a:endParaRPr lang="nl-NL"/>
          </a:p>
        </p:txBody>
      </p:sp>
      <p:sp>
        <p:nvSpPr>
          <p:cNvPr id="8" name="Freeform 8"/>
          <p:cNvSpPr/>
          <p:nvPr/>
        </p:nvSpPr>
        <p:spPr>
          <a:xfrm>
            <a:off x="2203907" y="5645714"/>
            <a:ext cx="5752377" cy="3085183"/>
          </a:xfrm>
          <a:custGeom>
            <a:avLst/>
            <a:gdLst/>
            <a:ahLst/>
            <a:cxnLst/>
            <a:rect l="l" t="t" r="r" b="b"/>
            <a:pathLst>
              <a:path w="5752377" h="3085183">
                <a:moveTo>
                  <a:pt x="0" y="0"/>
                </a:moveTo>
                <a:lnTo>
                  <a:pt x="5752378" y="0"/>
                </a:lnTo>
                <a:lnTo>
                  <a:pt x="5752378" y="3085182"/>
                </a:lnTo>
                <a:lnTo>
                  <a:pt x="0" y="3085182"/>
                </a:lnTo>
                <a:lnTo>
                  <a:pt x="0" y="0"/>
                </a:lnTo>
                <a:close/>
              </a:path>
            </a:pathLst>
          </a:custGeom>
          <a:blipFill>
            <a:blip r:embed="rId7"/>
            <a:stretch>
              <a:fillRect l="-830" t="-1285"/>
            </a:stretch>
          </a:blipFill>
        </p:spPr>
        <p:txBody>
          <a:bodyPr/>
          <a:lstStyle/>
          <a:p>
            <a:endParaRPr lang="nl-NL"/>
          </a:p>
        </p:txBody>
      </p:sp>
      <p:sp>
        <p:nvSpPr>
          <p:cNvPr id="9" name="TextBox 9"/>
          <p:cNvSpPr txBox="1"/>
          <p:nvPr/>
        </p:nvSpPr>
        <p:spPr>
          <a:xfrm>
            <a:off x="1028700" y="1890476"/>
            <a:ext cx="16086890" cy="2781523"/>
          </a:xfrm>
          <a:prstGeom prst="rect">
            <a:avLst/>
          </a:prstGeom>
        </p:spPr>
        <p:txBody>
          <a:bodyPr lIns="0" tIns="0" rIns="0" bIns="0" rtlCol="0" anchor="t">
            <a:spAutoFit/>
          </a:bodyPr>
          <a:lstStyle/>
          <a:p>
            <a:pPr marL="539749" lvl="1" indent="-269875" algn="l">
              <a:lnSpc>
                <a:spcPts val="3749"/>
              </a:lnSpc>
              <a:buFont typeface="Arial"/>
              <a:buChar char="•"/>
            </a:pPr>
            <a:r>
              <a:rPr lang="en-US" sz="2499">
                <a:solidFill>
                  <a:srgbClr val="000000"/>
                </a:solidFill>
                <a:latin typeface="Open Sans"/>
                <a:ea typeface="Open Sans"/>
                <a:cs typeface="Open Sans"/>
                <a:sym typeface="Open Sans"/>
              </a:rPr>
              <a:t>We ask questions that are open to interpretation or require lots of mental effort to answer. This gives the user implicit permission to be imprecise. </a:t>
            </a:r>
          </a:p>
          <a:p>
            <a:pPr marL="1079499" lvl="2" indent="-359833" algn="l">
              <a:lnSpc>
                <a:spcPts val="3749"/>
              </a:lnSpc>
              <a:buFont typeface="Arial"/>
              <a:buChar char="⚬"/>
            </a:pPr>
            <a:r>
              <a:rPr lang="en-US" sz="2499">
                <a:solidFill>
                  <a:srgbClr val="000000"/>
                </a:solidFill>
                <a:latin typeface="Open Sans"/>
                <a:ea typeface="Open Sans"/>
                <a:cs typeface="Open Sans"/>
                <a:sym typeface="Open Sans"/>
              </a:rPr>
              <a:t>We ask for </a:t>
            </a:r>
            <a:r>
              <a:rPr lang="en-US" sz="2499" b="1">
                <a:solidFill>
                  <a:srgbClr val="000000"/>
                </a:solidFill>
                <a:latin typeface="Open Sans Bold"/>
                <a:ea typeface="Open Sans Bold"/>
                <a:cs typeface="Open Sans Bold"/>
                <a:sym typeface="Open Sans Bold"/>
              </a:rPr>
              <a:t>"average" behaviour</a:t>
            </a:r>
            <a:r>
              <a:rPr lang="en-US" sz="2499">
                <a:solidFill>
                  <a:srgbClr val="000000"/>
                </a:solidFill>
                <a:latin typeface="Open Sans"/>
                <a:ea typeface="Open Sans"/>
                <a:cs typeface="Open Sans"/>
                <a:sym typeface="Open Sans"/>
              </a:rPr>
              <a:t> (e.g., "How much alcohol do you drink on average per week?"). This is subjective and abstract.</a:t>
            </a:r>
          </a:p>
          <a:p>
            <a:pPr marL="1079499" lvl="2" indent="-359833" algn="l">
              <a:lnSpc>
                <a:spcPts val="3749"/>
              </a:lnSpc>
              <a:buFont typeface="Arial"/>
              <a:buChar char="⚬"/>
            </a:pPr>
            <a:r>
              <a:rPr lang="en-US" sz="2499">
                <a:solidFill>
                  <a:srgbClr val="000000"/>
                </a:solidFill>
                <a:latin typeface="Open Sans"/>
                <a:ea typeface="Open Sans"/>
                <a:cs typeface="Open Sans"/>
                <a:sym typeface="Open Sans"/>
              </a:rPr>
              <a:t>We force users to do complex calculations, often in </a:t>
            </a:r>
            <a:r>
              <a:rPr lang="en-US" sz="2499" b="1">
                <a:solidFill>
                  <a:srgbClr val="000000"/>
                </a:solidFill>
                <a:latin typeface="Open Sans Bold"/>
                <a:ea typeface="Open Sans Bold"/>
                <a:cs typeface="Open Sans Bold"/>
                <a:sym typeface="Open Sans Bold"/>
              </a:rPr>
              <a:t>unfamiliar measures</a:t>
            </a:r>
            <a:r>
              <a:rPr lang="en-US" sz="2499">
                <a:solidFill>
                  <a:srgbClr val="000000"/>
                </a:solidFill>
                <a:latin typeface="Open Sans"/>
                <a:ea typeface="Open Sans"/>
                <a:cs typeface="Open Sans"/>
                <a:sym typeface="Open Sans"/>
              </a:rPr>
              <a:t>, which is a high-effort task.</a:t>
            </a:r>
          </a:p>
          <a:p>
            <a:pPr algn="l">
              <a:lnSpc>
                <a:spcPts val="3749"/>
              </a:lnSpc>
            </a:pPr>
            <a:endParaRPr lang="en-US" sz="2499">
              <a:solidFill>
                <a:srgbClr val="000000"/>
              </a:solidFill>
              <a:latin typeface="Open Sans"/>
              <a:ea typeface="Open Sans"/>
              <a:cs typeface="Open Sans"/>
              <a:sym typeface="Open Sans"/>
            </a:endParaRPr>
          </a:p>
        </p:txBody>
      </p:sp>
      <p:sp>
        <p:nvSpPr>
          <p:cNvPr id="10" name="TextBox 10"/>
          <p:cNvSpPr txBox="1"/>
          <p:nvPr/>
        </p:nvSpPr>
        <p:spPr>
          <a:xfrm>
            <a:off x="1028700" y="1104900"/>
            <a:ext cx="5392353" cy="530206"/>
          </a:xfrm>
          <a:prstGeom prst="rect">
            <a:avLst/>
          </a:prstGeom>
        </p:spPr>
        <p:txBody>
          <a:bodyPr lIns="0" tIns="0" rIns="0" bIns="0" rtlCol="0" anchor="t">
            <a:spAutoFit/>
          </a:bodyPr>
          <a:lstStyle/>
          <a:p>
            <a:pPr algn="just">
              <a:lnSpc>
                <a:spcPts val="3999"/>
              </a:lnSpc>
            </a:pPr>
            <a:r>
              <a:rPr lang="en-US" sz="3999" b="1">
                <a:solidFill>
                  <a:srgbClr val="F00464"/>
                </a:solidFill>
                <a:latin typeface="Open Sans Bold"/>
                <a:ea typeface="Open Sans Bold"/>
                <a:cs typeface="Open Sans Bold"/>
                <a:sym typeface="Open Sans Bold"/>
              </a:rPr>
              <a:t>WHAT GOES WRONG</a:t>
            </a:r>
          </a:p>
        </p:txBody>
      </p:sp>
      <p:sp>
        <p:nvSpPr>
          <p:cNvPr id="11" name="TextBox 11"/>
          <p:cNvSpPr txBox="1"/>
          <p:nvPr/>
        </p:nvSpPr>
        <p:spPr>
          <a:xfrm>
            <a:off x="2328911" y="5332403"/>
            <a:ext cx="772707" cy="228600"/>
          </a:xfrm>
          <a:prstGeom prst="rect">
            <a:avLst/>
          </a:prstGeom>
        </p:spPr>
        <p:txBody>
          <a:bodyPr lIns="0" tIns="0" rIns="0" bIns="0" rtlCol="0" anchor="t">
            <a:spAutoFit/>
          </a:bodyPr>
          <a:lstStyle/>
          <a:p>
            <a:pPr algn="l">
              <a:lnSpc>
                <a:spcPts val="1875"/>
              </a:lnSpc>
            </a:pPr>
            <a:r>
              <a:rPr lang="en-US" sz="1500" b="1">
                <a:solidFill>
                  <a:srgbClr val="FFFFFF"/>
                </a:solidFill>
                <a:latin typeface="Open Sans Bold"/>
                <a:ea typeface="Open Sans Bold"/>
                <a:cs typeface="Open Sans Bold"/>
                <a:sym typeface="Open Sans Bold"/>
              </a:rPr>
              <a:t>DUTCH</a:t>
            </a:r>
          </a:p>
        </p:txBody>
      </p:sp>
      <p:sp>
        <p:nvSpPr>
          <p:cNvPr id="12" name="TextBox 12"/>
          <p:cNvSpPr txBox="1"/>
          <p:nvPr/>
        </p:nvSpPr>
        <p:spPr>
          <a:xfrm>
            <a:off x="9322855" y="5332403"/>
            <a:ext cx="925131" cy="228600"/>
          </a:xfrm>
          <a:prstGeom prst="rect">
            <a:avLst/>
          </a:prstGeom>
        </p:spPr>
        <p:txBody>
          <a:bodyPr lIns="0" tIns="0" rIns="0" bIns="0" rtlCol="0" anchor="t">
            <a:spAutoFit/>
          </a:bodyPr>
          <a:lstStyle/>
          <a:p>
            <a:pPr algn="l">
              <a:lnSpc>
                <a:spcPts val="1875"/>
              </a:lnSpc>
            </a:pPr>
            <a:r>
              <a:rPr lang="en-US" sz="1500" b="1">
                <a:solidFill>
                  <a:srgbClr val="FFFFFF"/>
                </a:solidFill>
                <a:latin typeface="Open Sans Bold"/>
                <a:ea typeface="Open Sans Bold"/>
                <a:cs typeface="Open Sans Bold"/>
                <a:sym typeface="Open Sans Bold"/>
              </a:rPr>
              <a:t>ENGLISH</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423833" y="2963446"/>
            <a:ext cx="745069" cy="797253"/>
          </a:xfrm>
          <a:custGeom>
            <a:avLst/>
            <a:gdLst/>
            <a:ahLst/>
            <a:cxnLst/>
            <a:rect l="l" t="t" r="r" b="b"/>
            <a:pathLst>
              <a:path w="745069" h="797253">
                <a:moveTo>
                  <a:pt x="0" y="0"/>
                </a:moveTo>
                <a:lnTo>
                  <a:pt x="745069" y="0"/>
                </a:lnTo>
                <a:lnTo>
                  <a:pt x="745069" y="797253"/>
                </a:lnTo>
                <a:lnTo>
                  <a:pt x="0" y="7972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grpSp>
        <p:nvGrpSpPr>
          <p:cNvPr id="3" name="Group 3"/>
          <p:cNvGrpSpPr/>
          <p:nvPr/>
        </p:nvGrpSpPr>
        <p:grpSpPr>
          <a:xfrm>
            <a:off x="1028700" y="4105705"/>
            <a:ext cx="16230600" cy="2981878"/>
            <a:chOff x="0" y="0"/>
            <a:chExt cx="21640800" cy="3975837"/>
          </a:xfrm>
        </p:grpSpPr>
        <p:grpSp>
          <p:nvGrpSpPr>
            <p:cNvPr id="4" name="Group 4"/>
            <p:cNvGrpSpPr/>
            <p:nvPr/>
          </p:nvGrpSpPr>
          <p:grpSpPr>
            <a:xfrm>
              <a:off x="0" y="0"/>
              <a:ext cx="21640800" cy="3975837"/>
              <a:chOff x="0" y="0"/>
              <a:chExt cx="4274726" cy="785350"/>
            </a:xfrm>
          </p:grpSpPr>
          <p:sp>
            <p:nvSpPr>
              <p:cNvPr id="5" name="Freeform 5"/>
              <p:cNvSpPr/>
              <p:nvPr/>
            </p:nvSpPr>
            <p:spPr>
              <a:xfrm>
                <a:off x="0" y="0"/>
                <a:ext cx="4274726" cy="785350"/>
              </a:xfrm>
              <a:custGeom>
                <a:avLst/>
                <a:gdLst/>
                <a:ahLst/>
                <a:cxnLst/>
                <a:rect l="l" t="t" r="r" b="b"/>
                <a:pathLst>
                  <a:path w="4274726" h="785350">
                    <a:moveTo>
                      <a:pt x="11925" y="0"/>
                    </a:moveTo>
                    <a:lnTo>
                      <a:pt x="4262801" y="0"/>
                    </a:lnTo>
                    <a:cubicBezTo>
                      <a:pt x="4269387" y="0"/>
                      <a:pt x="4274726" y="5339"/>
                      <a:pt x="4274726" y="11925"/>
                    </a:cubicBezTo>
                    <a:lnTo>
                      <a:pt x="4274726" y="773426"/>
                    </a:lnTo>
                    <a:cubicBezTo>
                      <a:pt x="4274726" y="780011"/>
                      <a:pt x="4269387" y="785350"/>
                      <a:pt x="4262801" y="785350"/>
                    </a:cubicBezTo>
                    <a:lnTo>
                      <a:pt x="11925" y="785350"/>
                    </a:lnTo>
                    <a:cubicBezTo>
                      <a:pt x="5339" y="785350"/>
                      <a:pt x="0" y="780011"/>
                      <a:pt x="0" y="773426"/>
                    </a:cubicBezTo>
                    <a:lnTo>
                      <a:pt x="0" y="11925"/>
                    </a:lnTo>
                    <a:cubicBezTo>
                      <a:pt x="0" y="5339"/>
                      <a:pt x="5339" y="0"/>
                      <a:pt x="11925" y="0"/>
                    </a:cubicBezTo>
                    <a:close/>
                  </a:path>
                </a:pathLst>
              </a:custGeom>
              <a:solidFill>
                <a:srgbClr val="ED9AC2">
                  <a:alpha val="29804"/>
                </a:srgbClr>
              </a:solidFill>
            </p:spPr>
            <p:txBody>
              <a:bodyPr/>
              <a:lstStyle/>
              <a:p>
                <a:endParaRPr lang="nl-NL"/>
              </a:p>
            </p:txBody>
          </p:sp>
          <p:sp>
            <p:nvSpPr>
              <p:cNvPr id="6" name="TextBox 6"/>
              <p:cNvSpPr txBox="1"/>
              <p:nvPr/>
            </p:nvSpPr>
            <p:spPr>
              <a:xfrm>
                <a:off x="0" y="-38100"/>
                <a:ext cx="4274726" cy="823450"/>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110154" y="333401"/>
              <a:ext cx="21420493" cy="3642436"/>
            </a:xfrm>
            <a:prstGeom prst="rect">
              <a:avLst/>
            </a:prstGeom>
          </p:spPr>
          <p:txBody>
            <a:bodyPr lIns="0" tIns="0" rIns="0" bIns="0" rtlCol="0" anchor="t">
              <a:spAutoFit/>
            </a:bodyPr>
            <a:lstStyle/>
            <a:p>
              <a:pPr marL="539749" lvl="1" indent="-269875" algn="l">
                <a:lnSpc>
                  <a:spcPts val="3124"/>
                </a:lnSpc>
                <a:buFont typeface="Arial"/>
                <a:buChar char="•"/>
              </a:pPr>
              <a:r>
                <a:rPr lang="en-US" sz="2499" b="1">
                  <a:solidFill>
                    <a:srgbClr val="000000"/>
                  </a:solidFill>
                  <a:latin typeface="Open Sans Bold"/>
                  <a:ea typeface="Open Sans Bold"/>
                  <a:cs typeface="Open Sans Bold"/>
                  <a:sym typeface="Open Sans Bold"/>
                </a:rPr>
                <a:t>The ‘Fudge Factor’:</a:t>
              </a:r>
              <a:r>
                <a:rPr lang="en-US" sz="2499">
                  <a:solidFill>
                    <a:srgbClr val="000000"/>
                  </a:solidFill>
                  <a:latin typeface="Open Sans"/>
                  <a:ea typeface="Open Sans"/>
                  <a:cs typeface="Open Sans"/>
                  <a:sym typeface="Open Sans"/>
                </a:rPr>
                <a:t> Since there's no single, objective "right" answer, it doesn't feel like a lie to bend the truth to seem more acceptable.</a:t>
              </a:r>
            </a:p>
            <a:p>
              <a:pPr algn="l">
                <a:lnSpc>
                  <a:spcPts val="3124"/>
                </a:lnSpc>
              </a:pPr>
              <a:endParaRPr lang="en-US" sz="2499">
                <a:solidFill>
                  <a:srgbClr val="000000"/>
                </a:solidFill>
                <a:latin typeface="Open Sans"/>
                <a:ea typeface="Open Sans"/>
                <a:cs typeface="Open Sans"/>
                <a:sym typeface="Open Sans"/>
              </a:endParaRPr>
            </a:p>
            <a:p>
              <a:pPr marL="539749" lvl="1" indent="-269875" algn="l">
                <a:lnSpc>
                  <a:spcPts val="3124"/>
                </a:lnSpc>
                <a:buFont typeface="Arial"/>
                <a:buChar char="•"/>
              </a:pPr>
              <a:r>
                <a:rPr lang="en-US" sz="2499">
                  <a:solidFill>
                    <a:srgbClr val="000000"/>
                  </a:solidFill>
                  <a:latin typeface="Open Sans"/>
                  <a:ea typeface="Open Sans"/>
                  <a:cs typeface="Open Sans"/>
                  <a:sym typeface="Open Sans"/>
                </a:rPr>
                <a:t>The vague framing gives users the </a:t>
              </a:r>
              <a:r>
                <a:rPr lang="en-US" sz="2499" b="1">
                  <a:solidFill>
                    <a:srgbClr val="000000"/>
                  </a:solidFill>
                  <a:latin typeface="Open Sans Bold"/>
                  <a:ea typeface="Open Sans Bold"/>
                  <a:cs typeface="Open Sans Bold"/>
                  <a:sym typeface="Open Sans Bold"/>
                </a:rPr>
                <a:t>wiggle room</a:t>
              </a:r>
              <a:r>
                <a:rPr lang="en-US" sz="2499">
                  <a:solidFill>
                    <a:srgbClr val="000000"/>
                  </a:solidFill>
                  <a:latin typeface="Open Sans"/>
                  <a:ea typeface="Open Sans"/>
                  <a:cs typeface="Open Sans"/>
                  <a:sym typeface="Open Sans"/>
                </a:rPr>
                <a:t> to answer in a way that fits their desired self-image (e.g., "I'm a moderate drinker"), rather than reflecting their actual behaviour.</a:t>
              </a:r>
            </a:p>
            <a:p>
              <a:pPr algn="l">
                <a:lnSpc>
                  <a:spcPts val="3124"/>
                </a:lnSpc>
              </a:pPr>
              <a:endParaRPr lang="en-US" sz="2499">
                <a:solidFill>
                  <a:srgbClr val="000000"/>
                </a:solidFill>
                <a:latin typeface="Open Sans"/>
                <a:ea typeface="Open Sans"/>
                <a:cs typeface="Open Sans"/>
                <a:sym typeface="Open Sans"/>
              </a:endParaRPr>
            </a:p>
            <a:p>
              <a:pPr algn="l">
                <a:lnSpc>
                  <a:spcPts val="3124"/>
                </a:lnSpc>
              </a:pPr>
              <a:endParaRPr lang="en-US" sz="2499">
                <a:solidFill>
                  <a:srgbClr val="000000"/>
                </a:solidFill>
                <a:latin typeface="Open Sans"/>
                <a:ea typeface="Open Sans"/>
                <a:cs typeface="Open Sans"/>
                <a:sym typeface="Open Sans"/>
              </a:endParaRPr>
            </a:p>
          </p:txBody>
        </p:sp>
      </p:grpSp>
      <p:sp>
        <p:nvSpPr>
          <p:cNvPr id="8" name="TextBox 8"/>
          <p:cNvSpPr txBox="1"/>
          <p:nvPr/>
        </p:nvSpPr>
        <p:spPr>
          <a:xfrm>
            <a:off x="4204483" y="3230493"/>
            <a:ext cx="8219350" cy="530206"/>
          </a:xfrm>
          <a:prstGeom prst="rect">
            <a:avLst/>
          </a:prstGeom>
        </p:spPr>
        <p:txBody>
          <a:bodyPr lIns="0" tIns="0" rIns="0" bIns="0" rtlCol="0" anchor="t">
            <a:spAutoFit/>
          </a:bodyPr>
          <a:lstStyle/>
          <a:p>
            <a:pPr algn="just">
              <a:lnSpc>
                <a:spcPts val="3999"/>
              </a:lnSpc>
            </a:pPr>
            <a:r>
              <a:rPr lang="en-US" sz="3999" b="1">
                <a:solidFill>
                  <a:srgbClr val="F00464"/>
                </a:solidFill>
                <a:latin typeface="Open Sans Bold"/>
                <a:ea typeface="Open Sans Bold"/>
                <a:cs typeface="Open Sans Bold"/>
                <a:sym typeface="Open Sans Bold"/>
              </a:rPr>
              <a:t>BEHAVIOURAL SCIENCE INSIGHT</a:t>
            </a:r>
          </a:p>
        </p:txBody>
      </p:sp>
      <p:sp>
        <p:nvSpPr>
          <p:cNvPr id="9" name="Freeform 9"/>
          <p:cNvSpPr/>
          <p:nvPr/>
        </p:nvSpPr>
        <p:spPr>
          <a:xfrm>
            <a:off x="1028700" y="9258300"/>
            <a:ext cx="2701054" cy="428792"/>
          </a:xfrm>
          <a:custGeom>
            <a:avLst/>
            <a:gdLst/>
            <a:ahLst/>
            <a:cxnLst/>
            <a:rect l="l" t="t" r="r" b="b"/>
            <a:pathLst>
              <a:path w="2701054" h="428792">
                <a:moveTo>
                  <a:pt x="0" y="0"/>
                </a:moveTo>
                <a:lnTo>
                  <a:pt x="2701054" y="0"/>
                </a:lnTo>
                <a:lnTo>
                  <a:pt x="2701054" y="428792"/>
                </a:lnTo>
                <a:lnTo>
                  <a:pt x="0" y="428792"/>
                </a:lnTo>
                <a:lnTo>
                  <a:pt x="0" y="0"/>
                </a:lnTo>
                <a:close/>
              </a:path>
            </a:pathLst>
          </a:custGeom>
          <a:blipFill>
            <a:blip r:embed="rId4"/>
            <a:stretch>
              <a:fillRect/>
            </a:stretch>
          </a:blipFill>
        </p:spPr>
        <p:txBody>
          <a:bodyPr/>
          <a:lstStyle/>
          <a:p>
            <a:endParaRPr lang="nl-NL"/>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4164720"/>
            <a:ext cx="16230600" cy="2201005"/>
            <a:chOff x="0" y="0"/>
            <a:chExt cx="21640800" cy="2934674"/>
          </a:xfrm>
        </p:grpSpPr>
        <p:grpSp>
          <p:nvGrpSpPr>
            <p:cNvPr id="3" name="Group 3"/>
            <p:cNvGrpSpPr/>
            <p:nvPr/>
          </p:nvGrpSpPr>
          <p:grpSpPr>
            <a:xfrm>
              <a:off x="0" y="0"/>
              <a:ext cx="21640800" cy="2934674"/>
              <a:chOff x="0" y="0"/>
              <a:chExt cx="4274726" cy="579689"/>
            </a:xfrm>
          </p:grpSpPr>
          <p:sp>
            <p:nvSpPr>
              <p:cNvPr id="4" name="Freeform 4"/>
              <p:cNvSpPr/>
              <p:nvPr/>
            </p:nvSpPr>
            <p:spPr>
              <a:xfrm>
                <a:off x="0" y="0"/>
                <a:ext cx="4274726" cy="579689"/>
              </a:xfrm>
              <a:custGeom>
                <a:avLst/>
                <a:gdLst/>
                <a:ahLst/>
                <a:cxnLst/>
                <a:rect l="l" t="t" r="r" b="b"/>
                <a:pathLst>
                  <a:path w="4274726" h="579689">
                    <a:moveTo>
                      <a:pt x="11925" y="0"/>
                    </a:moveTo>
                    <a:lnTo>
                      <a:pt x="4262801" y="0"/>
                    </a:lnTo>
                    <a:cubicBezTo>
                      <a:pt x="4269387" y="0"/>
                      <a:pt x="4274726" y="5339"/>
                      <a:pt x="4274726" y="11925"/>
                    </a:cubicBezTo>
                    <a:lnTo>
                      <a:pt x="4274726" y="567764"/>
                    </a:lnTo>
                    <a:cubicBezTo>
                      <a:pt x="4274726" y="574350"/>
                      <a:pt x="4269387" y="579689"/>
                      <a:pt x="4262801" y="579689"/>
                    </a:cubicBezTo>
                    <a:lnTo>
                      <a:pt x="11925" y="579689"/>
                    </a:lnTo>
                    <a:cubicBezTo>
                      <a:pt x="5339" y="579689"/>
                      <a:pt x="0" y="574350"/>
                      <a:pt x="0" y="567764"/>
                    </a:cubicBezTo>
                    <a:lnTo>
                      <a:pt x="0" y="11925"/>
                    </a:lnTo>
                    <a:cubicBezTo>
                      <a:pt x="0" y="5339"/>
                      <a:pt x="5339" y="0"/>
                      <a:pt x="11925" y="0"/>
                    </a:cubicBezTo>
                    <a:close/>
                  </a:path>
                </a:pathLst>
              </a:custGeom>
              <a:solidFill>
                <a:srgbClr val="ED9AC2">
                  <a:alpha val="29804"/>
                </a:srgbClr>
              </a:solidFill>
            </p:spPr>
            <p:txBody>
              <a:bodyPr/>
              <a:lstStyle/>
              <a:p>
                <a:endParaRPr lang="nl-NL"/>
              </a:p>
            </p:txBody>
          </p:sp>
          <p:sp>
            <p:nvSpPr>
              <p:cNvPr id="5" name="TextBox 5"/>
              <p:cNvSpPr txBox="1"/>
              <p:nvPr/>
            </p:nvSpPr>
            <p:spPr>
              <a:xfrm>
                <a:off x="0" y="-38100"/>
                <a:ext cx="4274726" cy="617789"/>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10154" y="333401"/>
              <a:ext cx="21020112" cy="2601273"/>
            </a:xfrm>
            <a:prstGeom prst="rect">
              <a:avLst/>
            </a:prstGeom>
          </p:spPr>
          <p:txBody>
            <a:bodyPr lIns="0" tIns="0" rIns="0" bIns="0" rtlCol="0" anchor="t">
              <a:spAutoFit/>
            </a:bodyPr>
            <a:lstStyle/>
            <a:p>
              <a:pPr marL="539749" lvl="1" indent="-269875" algn="l">
                <a:lnSpc>
                  <a:spcPts val="3124"/>
                </a:lnSpc>
                <a:buFont typeface="Arial"/>
                <a:buChar char="•"/>
              </a:pPr>
              <a:r>
                <a:rPr lang="en-US" sz="2499">
                  <a:solidFill>
                    <a:srgbClr val="000000"/>
                  </a:solidFill>
                  <a:latin typeface="Open Sans"/>
                  <a:ea typeface="Open Sans"/>
                  <a:cs typeface="Open Sans"/>
                  <a:sym typeface="Open Sans"/>
                </a:rPr>
                <a:t>Replace subjective questions with </a:t>
              </a:r>
              <a:r>
                <a:rPr lang="en-US" sz="2499" b="1">
                  <a:solidFill>
                    <a:srgbClr val="000000"/>
                  </a:solidFill>
                  <a:latin typeface="Open Sans Bold"/>
                  <a:ea typeface="Open Sans Bold"/>
                  <a:cs typeface="Open Sans Bold"/>
                  <a:sym typeface="Open Sans Bold"/>
                </a:rPr>
                <a:t>concrete</a:t>
              </a:r>
              <a:r>
                <a:rPr lang="en-US" sz="2499">
                  <a:solidFill>
                    <a:srgbClr val="000000"/>
                  </a:solidFill>
                  <a:latin typeface="Open Sans"/>
                  <a:ea typeface="Open Sans"/>
                  <a:cs typeface="Open Sans"/>
                  <a:sym typeface="Open Sans"/>
                </a:rPr>
                <a:t> and </a:t>
              </a:r>
              <a:r>
                <a:rPr lang="en-US" sz="2499" b="1">
                  <a:solidFill>
                    <a:srgbClr val="000000"/>
                  </a:solidFill>
                  <a:latin typeface="Open Sans Bold"/>
                  <a:ea typeface="Open Sans Bold"/>
                  <a:cs typeface="Open Sans Bold"/>
                  <a:sym typeface="Open Sans Bold"/>
                </a:rPr>
                <a:t>verifiable </a:t>
              </a:r>
              <a:r>
                <a:rPr lang="en-US" sz="2499">
                  <a:solidFill>
                    <a:srgbClr val="000000"/>
                  </a:solidFill>
                  <a:latin typeface="Open Sans"/>
                  <a:ea typeface="Open Sans"/>
                  <a:cs typeface="Open Sans"/>
                  <a:sym typeface="Open Sans"/>
                </a:rPr>
                <a:t>questions. </a:t>
              </a:r>
            </a:p>
            <a:p>
              <a:pPr algn="l">
                <a:lnSpc>
                  <a:spcPts val="3124"/>
                </a:lnSpc>
              </a:pPr>
              <a:endParaRPr lang="en-US" sz="2499">
                <a:solidFill>
                  <a:srgbClr val="000000"/>
                </a:solidFill>
                <a:latin typeface="Open Sans"/>
                <a:ea typeface="Open Sans"/>
                <a:cs typeface="Open Sans"/>
                <a:sym typeface="Open Sans"/>
              </a:endParaRPr>
            </a:p>
            <a:p>
              <a:pPr marL="539749" lvl="1" indent="-269875" algn="l">
                <a:lnSpc>
                  <a:spcPts val="3124"/>
                </a:lnSpc>
                <a:buFont typeface="Arial"/>
                <a:buChar char="•"/>
              </a:pPr>
              <a:r>
                <a:rPr lang="en-US" sz="2499">
                  <a:solidFill>
                    <a:srgbClr val="000000"/>
                  </a:solidFill>
                  <a:latin typeface="Open Sans"/>
                  <a:ea typeface="Open Sans"/>
                  <a:cs typeface="Open Sans"/>
                  <a:sym typeface="Open Sans"/>
                </a:rPr>
                <a:t>Ask specific, context-based questions e.g. “Have you visited hospital in the past 5 years for an alcohol-related issue?”. This makes non-disclosure feel riskier because an honest answer is now objective.</a:t>
              </a:r>
            </a:p>
            <a:p>
              <a:pPr algn="l">
                <a:lnSpc>
                  <a:spcPts val="3124"/>
                </a:lnSpc>
              </a:pPr>
              <a:endParaRPr lang="en-US" sz="2499">
                <a:solidFill>
                  <a:srgbClr val="000000"/>
                </a:solidFill>
                <a:latin typeface="Open Sans"/>
                <a:ea typeface="Open Sans"/>
                <a:cs typeface="Open Sans"/>
                <a:sym typeface="Open Sans"/>
              </a:endParaRPr>
            </a:p>
          </p:txBody>
        </p:sp>
      </p:grpSp>
      <p:sp>
        <p:nvSpPr>
          <p:cNvPr id="7" name="Freeform 7"/>
          <p:cNvSpPr/>
          <p:nvPr/>
        </p:nvSpPr>
        <p:spPr>
          <a:xfrm>
            <a:off x="10554451" y="2977418"/>
            <a:ext cx="846976" cy="777101"/>
          </a:xfrm>
          <a:custGeom>
            <a:avLst/>
            <a:gdLst/>
            <a:ahLst/>
            <a:cxnLst/>
            <a:rect l="l" t="t" r="r" b="b"/>
            <a:pathLst>
              <a:path w="846976" h="777101">
                <a:moveTo>
                  <a:pt x="0" y="0"/>
                </a:moveTo>
                <a:lnTo>
                  <a:pt x="846977" y="0"/>
                </a:lnTo>
                <a:lnTo>
                  <a:pt x="846977" y="777101"/>
                </a:lnTo>
                <a:lnTo>
                  <a:pt x="0" y="777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8" name="TextBox 8"/>
          <p:cNvSpPr txBox="1"/>
          <p:nvPr/>
        </p:nvSpPr>
        <p:spPr>
          <a:xfrm>
            <a:off x="6664920" y="3224313"/>
            <a:ext cx="3889532" cy="530206"/>
          </a:xfrm>
          <a:prstGeom prst="rect">
            <a:avLst/>
          </a:prstGeom>
        </p:spPr>
        <p:txBody>
          <a:bodyPr lIns="0" tIns="0" rIns="0" bIns="0" rtlCol="0" anchor="t">
            <a:spAutoFit/>
          </a:bodyPr>
          <a:lstStyle/>
          <a:p>
            <a:pPr algn="just">
              <a:lnSpc>
                <a:spcPts val="3999"/>
              </a:lnSpc>
            </a:pPr>
            <a:r>
              <a:rPr lang="en-US" sz="3999" b="1">
                <a:solidFill>
                  <a:srgbClr val="F00464"/>
                </a:solidFill>
                <a:latin typeface="Open Sans Bold"/>
                <a:ea typeface="Open Sans Bold"/>
                <a:cs typeface="Open Sans Bold"/>
                <a:sym typeface="Open Sans Bold"/>
              </a:rPr>
              <a:t>HOW TO FIX IT</a:t>
            </a:r>
          </a:p>
        </p:txBody>
      </p:sp>
      <p:sp>
        <p:nvSpPr>
          <p:cNvPr id="9" name="Freeform 9"/>
          <p:cNvSpPr/>
          <p:nvPr/>
        </p:nvSpPr>
        <p:spPr>
          <a:xfrm>
            <a:off x="1028700" y="9258300"/>
            <a:ext cx="2701054" cy="428792"/>
          </a:xfrm>
          <a:custGeom>
            <a:avLst/>
            <a:gdLst/>
            <a:ahLst/>
            <a:cxnLst/>
            <a:rect l="l" t="t" r="r" b="b"/>
            <a:pathLst>
              <a:path w="2701054" h="428792">
                <a:moveTo>
                  <a:pt x="0" y="0"/>
                </a:moveTo>
                <a:lnTo>
                  <a:pt x="2701054" y="0"/>
                </a:lnTo>
                <a:lnTo>
                  <a:pt x="2701054" y="428792"/>
                </a:lnTo>
                <a:lnTo>
                  <a:pt x="0" y="428792"/>
                </a:lnTo>
                <a:lnTo>
                  <a:pt x="0" y="0"/>
                </a:lnTo>
                <a:close/>
              </a:path>
            </a:pathLst>
          </a:custGeom>
          <a:blipFill>
            <a:blip r:embed="rId4"/>
            <a:stretch>
              <a:fillRect/>
            </a:stretch>
          </a:blipFill>
        </p:spPr>
        <p:txBody>
          <a:bodyPr/>
          <a:lstStyle/>
          <a:p>
            <a:endParaRPr lang="nl-NL"/>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15207" y="7505589"/>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alphaModFix amt="50000"/>
            </a:blip>
            <a:stretch>
              <a:fillRect/>
            </a:stretch>
          </a:blipFill>
        </p:spPr>
        <p:txBody>
          <a:bodyPr/>
          <a:lstStyle/>
          <a:p>
            <a:endParaRPr lang="nl-NL"/>
          </a:p>
        </p:txBody>
      </p:sp>
      <p:sp>
        <p:nvSpPr>
          <p:cNvPr id="3" name="Freeform 3"/>
          <p:cNvSpPr/>
          <p:nvPr/>
        </p:nvSpPr>
        <p:spPr>
          <a:xfrm>
            <a:off x="14894499" y="9258300"/>
            <a:ext cx="2364801" cy="375412"/>
          </a:xfrm>
          <a:custGeom>
            <a:avLst/>
            <a:gdLst/>
            <a:ahLst/>
            <a:cxnLst/>
            <a:rect l="l" t="t" r="r" b="b"/>
            <a:pathLst>
              <a:path w="2364801" h="375412">
                <a:moveTo>
                  <a:pt x="0" y="0"/>
                </a:moveTo>
                <a:lnTo>
                  <a:pt x="2364801" y="0"/>
                </a:lnTo>
                <a:lnTo>
                  <a:pt x="2364801" y="375412"/>
                </a:lnTo>
                <a:lnTo>
                  <a:pt x="0" y="375412"/>
                </a:lnTo>
                <a:lnTo>
                  <a:pt x="0" y="0"/>
                </a:lnTo>
                <a:close/>
              </a:path>
            </a:pathLst>
          </a:custGeom>
          <a:blipFill>
            <a:blip r:embed="rId4"/>
            <a:stretch>
              <a:fillRect/>
            </a:stretch>
          </a:blipFill>
        </p:spPr>
        <p:txBody>
          <a:bodyPr/>
          <a:lstStyle/>
          <a:p>
            <a:endParaRPr lang="nl-NL"/>
          </a:p>
        </p:txBody>
      </p:sp>
      <p:sp>
        <p:nvSpPr>
          <p:cNvPr id="4" name="Freeform 4"/>
          <p:cNvSpPr/>
          <p:nvPr/>
        </p:nvSpPr>
        <p:spPr>
          <a:xfrm>
            <a:off x="13252342" y="2984613"/>
            <a:ext cx="3115107" cy="3138773"/>
          </a:xfrm>
          <a:custGeom>
            <a:avLst/>
            <a:gdLst/>
            <a:ahLst/>
            <a:cxnLst/>
            <a:rect l="l" t="t" r="r" b="b"/>
            <a:pathLst>
              <a:path w="3115107" h="3138773">
                <a:moveTo>
                  <a:pt x="0" y="0"/>
                </a:moveTo>
                <a:lnTo>
                  <a:pt x="3115107" y="0"/>
                </a:lnTo>
                <a:lnTo>
                  <a:pt x="3115107" y="3138773"/>
                </a:lnTo>
                <a:lnTo>
                  <a:pt x="0" y="3138773"/>
                </a:lnTo>
                <a:lnTo>
                  <a:pt x="0" y="0"/>
                </a:lnTo>
                <a:close/>
              </a:path>
            </a:pathLst>
          </a:custGeom>
          <a:blipFill>
            <a:blip r:embed="rId5"/>
            <a:stretch>
              <a:fillRect l="-1029" r="-502" b="-510"/>
            </a:stretch>
          </a:blipFill>
        </p:spPr>
        <p:txBody>
          <a:bodyPr/>
          <a:lstStyle/>
          <a:p>
            <a:endParaRPr lang="nl-NL"/>
          </a:p>
        </p:txBody>
      </p:sp>
      <p:sp>
        <p:nvSpPr>
          <p:cNvPr id="5" name="Freeform 5"/>
          <p:cNvSpPr/>
          <p:nvPr/>
        </p:nvSpPr>
        <p:spPr>
          <a:xfrm>
            <a:off x="7738379" y="2984613"/>
            <a:ext cx="3113663" cy="3138773"/>
          </a:xfrm>
          <a:custGeom>
            <a:avLst/>
            <a:gdLst/>
            <a:ahLst/>
            <a:cxnLst/>
            <a:rect l="l" t="t" r="r" b="b"/>
            <a:pathLst>
              <a:path w="3113663" h="3138773">
                <a:moveTo>
                  <a:pt x="0" y="0"/>
                </a:moveTo>
                <a:lnTo>
                  <a:pt x="3113663" y="0"/>
                </a:lnTo>
                <a:lnTo>
                  <a:pt x="3113663" y="3138773"/>
                </a:lnTo>
                <a:lnTo>
                  <a:pt x="0" y="3138773"/>
                </a:lnTo>
                <a:lnTo>
                  <a:pt x="0" y="0"/>
                </a:lnTo>
                <a:close/>
              </a:path>
            </a:pathLst>
          </a:custGeom>
          <a:blipFill>
            <a:blip r:embed="rId6"/>
            <a:stretch>
              <a:fillRect/>
            </a:stretch>
          </a:blipFill>
        </p:spPr>
        <p:txBody>
          <a:bodyPr/>
          <a:lstStyle/>
          <a:p>
            <a:endParaRPr lang="nl-NL"/>
          </a:p>
        </p:txBody>
      </p:sp>
      <p:sp>
        <p:nvSpPr>
          <p:cNvPr id="6" name="Freeform 6"/>
          <p:cNvSpPr/>
          <p:nvPr/>
        </p:nvSpPr>
        <p:spPr>
          <a:xfrm>
            <a:off x="2227372" y="3018004"/>
            <a:ext cx="3113663" cy="3105382"/>
          </a:xfrm>
          <a:custGeom>
            <a:avLst/>
            <a:gdLst/>
            <a:ahLst/>
            <a:cxnLst/>
            <a:rect l="l" t="t" r="r" b="b"/>
            <a:pathLst>
              <a:path w="3113663" h="3105382">
                <a:moveTo>
                  <a:pt x="0" y="0"/>
                </a:moveTo>
                <a:lnTo>
                  <a:pt x="3113663" y="0"/>
                </a:lnTo>
                <a:lnTo>
                  <a:pt x="3113663" y="3105382"/>
                </a:lnTo>
                <a:lnTo>
                  <a:pt x="0" y="3105382"/>
                </a:lnTo>
                <a:lnTo>
                  <a:pt x="0" y="0"/>
                </a:lnTo>
                <a:close/>
              </a:path>
            </a:pathLst>
          </a:custGeom>
          <a:blipFill>
            <a:blip r:embed="rId7"/>
            <a:stretch>
              <a:fillRect/>
            </a:stretch>
          </a:blipFill>
        </p:spPr>
        <p:txBody>
          <a:bodyPr/>
          <a:lstStyle/>
          <a:p>
            <a:endParaRPr lang="nl-NL"/>
          </a:p>
        </p:txBody>
      </p:sp>
      <p:sp>
        <p:nvSpPr>
          <p:cNvPr id="7" name="TextBox 7"/>
          <p:cNvSpPr txBox="1"/>
          <p:nvPr/>
        </p:nvSpPr>
        <p:spPr>
          <a:xfrm>
            <a:off x="1028700" y="1285875"/>
            <a:ext cx="15634186" cy="1260493"/>
          </a:xfrm>
          <a:prstGeom prst="rect">
            <a:avLst/>
          </a:prstGeom>
        </p:spPr>
        <p:txBody>
          <a:bodyPr lIns="0" tIns="0" rIns="0" bIns="0" rtlCol="0" anchor="t">
            <a:spAutoFit/>
          </a:bodyPr>
          <a:lstStyle/>
          <a:p>
            <a:pPr algn="l">
              <a:lnSpc>
                <a:spcPts val="9199"/>
              </a:lnSpc>
            </a:pPr>
            <a:r>
              <a:rPr lang="en-US" sz="9999" spc="-1039">
                <a:solidFill>
                  <a:srgbClr val="1E1E1E"/>
                </a:solidFill>
                <a:latin typeface="Archivo Black"/>
                <a:ea typeface="Archivo Black"/>
                <a:cs typeface="Archivo Black"/>
                <a:sym typeface="Archivo Black"/>
              </a:rPr>
              <a:t>Who We Are</a:t>
            </a:r>
          </a:p>
        </p:txBody>
      </p:sp>
      <p:sp>
        <p:nvSpPr>
          <p:cNvPr id="8" name="TextBox 8"/>
          <p:cNvSpPr txBox="1"/>
          <p:nvPr/>
        </p:nvSpPr>
        <p:spPr>
          <a:xfrm>
            <a:off x="2491598" y="6335914"/>
            <a:ext cx="2585212" cy="393663"/>
          </a:xfrm>
          <a:prstGeom prst="rect">
            <a:avLst/>
          </a:prstGeom>
        </p:spPr>
        <p:txBody>
          <a:bodyPr lIns="0" tIns="0" rIns="0" bIns="0" rtlCol="0" anchor="t">
            <a:spAutoFit/>
          </a:bodyPr>
          <a:lstStyle/>
          <a:p>
            <a:pPr algn="ctr">
              <a:lnSpc>
                <a:spcPts val="3124"/>
              </a:lnSpc>
            </a:pPr>
            <a:r>
              <a:rPr lang="en-US" sz="2499" b="1">
                <a:solidFill>
                  <a:srgbClr val="1E1E1E"/>
                </a:solidFill>
                <a:latin typeface="Aileron Bold"/>
                <a:ea typeface="Aileron Bold"/>
                <a:cs typeface="Aileron Bold"/>
                <a:sym typeface="Aileron Bold"/>
              </a:rPr>
              <a:t>William Trump</a:t>
            </a:r>
          </a:p>
        </p:txBody>
      </p:sp>
      <p:sp>
        <p:nvSpPr>
          <p:cNvPr id="9" name="TextBox 9"/>
          <p:cNvSpPr txBox="1"/>
          <p:nvPr/>
        </p:nvSpPr>
        <p:spPr>
          <a:xfrm>
            <a:off x="8002605" y="6335914"/>
            <a:ext cx="2585212" cy="393663"/>
          </a:xfrm>
          <a:prstGeom prst="rect">
            <a:avLst/>
          </a:prstGeom>
        </p:spPr>
        <p:txBody>
          <a:bodyPr lIns="0" tIns="0" rIns="0" bIns="0" rtlCol="0" anchor="t">
            <a:spAutoFit/>
          </a:bodyPr>
          <a:lstStyle/>
          <a:p>
            <a:pPr algn="ctr">
              <a:lnSpc>
                <a:spcPts val="3124"/>
              </a:lnSpc>
            </a:pPr>
            <a:r>
              <a:rPr lang="en-US" sz="2499" b="1">
                <a:solidFill>
                  <a:srgbClr val="1E1E1E"/>
                </a:solidFill>
                <a:latin typeface="Aileron Bold"/>
                <a:ea typeface="Aileron Bold"/>
                <a:cs typeface="Aileron Bold"/>
                <a:sym typeface="Aileron Bold"/>
              </a:rPr>
              <a:t>Charlotte Craig</a:t>
            </a:r>
          </a:p>
        </p:txBody>
      </p:sp>
      <p:sp>
        <p:nvSpPr>
          <p:cNvPr id="10" name="TextBox 10"/>
          <p:cNvSpPr txBox="1"/>
          <p:nvPr/>
        </p:nvSpPr>
        <p:spPr>
          <a:xfrm>
            <a:off x="13517290" y="6335914"/>
            <a:ext cx="2585212" cy="393663"/>
          </a:xfrm>
          <a:prstGeom prst="rect">
            <a:avLst/>
          </a:prstGeom>
        </p:spPr>
        <p:txBody>
          <a:bodyPr lIns="0" tIns="0" rIns="0" bIns="0" rtlCol="0" anchor="t">
            <a:spAutoFit/>
          </a:bodyPr>
          <a:lstStyle/>
          <a:p>
            <a:pPr algn="ctr">
              <a:lnSpc>
                <a:spcPts val="3124"/>
              </a:lnSpc>
            </a:pPr>
            <a:r>
              <a:rPr lang="en-US" sz="2499" b="1">
                <a:solidFill>
                  <a:srgbClr val="1E1E1E"/>
                </a:solidFill>
                <a:latin typeface="Aileron Bold"/>
                <a:ea typeface="Aileron Bold"/>
                <a:cs typeface="Aileron Bold"/>
                <a:sym typeface="Aileron Bold"/>
              </a:rPr>
              <a:t>Yash Panjwani</a:t>
            </a:r>
          </a:p>
        </p:txBody>
      </p:sp>
      <p:sp>
        <p:nvSpPr>
          <p:cNvPr id="11" name="TextBox 11"/>
          <p:cNvSpPr txBox="1"/>
          <p:nvPr/>
        </p:nvSpPr>
        <p:spPr>
          <a:xfrm>
            <a:off x="1540950" y="7112911"/>
            <a:ext cx="4486507" cy="2520801"/>
          </a:xfrm>
          <a:prstGeom prst="rect">
            <a:avLst/>
          </a:prstGeom>
        </p:spPr>
        <p:txBody>
          <a:bodyPr lIns="0" tIns="0" rIns="0" bIns="0" rtlCol="0" anchor="t">
            <a:spAutoFit/>
          </a:bodyPr>
          <a:lstStyle/>
          <a:p>
            <a:pPr algn="ctr">
              <a:lnSpc>
                <a:spcPts val="2500"/>
              </a:lnSpc>
            </a:pPr>
            <a:r>
              <a:rPr lang="en-US" sz="2000" b="1">
                <a:solidFill>
                  <a:srgbClr val="1E1E1E"/>
                </a:solidFill>
                <a:latin typeface="Aileron Bold"/>
                <a:ea typeface="Aileron Bold"/>
                <a:cs typeface="Aileron Bold"/>
                <a:sym typeface="Aileron Bold"/>
              </a:rPr>
              <a:t>Founder and Lead Consultant​</a:t>
            </a:r>
          </a:p>
          <a:p>
            <a:pPr algn="ctr">
              <a:lnSpc>
                <a:spcPts val="2500"/>
              </a:lnSpc>
            </a:pPr>
            <a:r>
              <a:rPr lang="en-US" sz="2000">
                <a:solidFill>
                  <a:srgbClr val="1E1E1E"/>
                </a:solidFill>
                <a:latin typeface="Aileron"/>
                <a:ea typeface="Aileron"/>
                <a:cs typeface="Aileron"/>
                <a:sym typeface="Aileron"/>
              </a:rPr>
              <a:t>​</a:t>
            </a:r>
          </a:p>
          <a:p>
            <a:pPr algn="ctr">
              <a:lnSpc>
                <a:spcPts val="2500"/>
              </a:lnSpc>
            </a:pPr>
            <a:r>
              <a:rPr lang="en-US" sz="2000">
                <a:solidFill>
                  <a:srgbClr val="1E1E1E"/>
                </a:solidFill>
                <a:latin typeface="Aileron"/>
                <a:ea typeface="Aileron"/>
                <a:cs typeface="Aileron"/>
                <a:sym typeface="Aileron"/>
              </a:rPr>
              <a:t>Pioneered Behavioural Science within insurance; 14 years at Swiss Re. ​ </a:t>
            </a:r>
          </a:p>
          <a:p>
            <a:pPr algn="ctr">
              <a:lnSpc>
                <a:spcPts val="2500"/>
              </a:lnSpc>
            </a:pPr>
            <a:endParaRPr lang="en-US" sz="2000">
              <a:solidFill>
                <a:srgbClr val="1E1E1E"/>
              </a:solidFill>
              <a:latin typeface="Aileron"/>
              <a:ea typeface="Aileron"/>
              <a:cs typeface="Aileron"/>
              <a:sym typeface="Aileron"/>
            </a:endParaRPr>
          </a:p>
          <a:p>
            <a:pPr algn="ctr">
              <a:lnSpc>
                <a:spcPts val="2500"/>
              </a:lnSpc>
            </a:pPr>
            <a:r>
              <a:rPr lang="en-US" sz="2000">
                <a:solidFill>
                  <a:srgbClr val="1E1E1E"/>
                </a:solidFill>
                <a:latin typeface="Aileron"/>
                <a:ea typeface="Aileron"/>
                <a:cs typeface="Aileron"/>
                <a:sym typeface="Aileron"/>
              </a:rPr>
              <a:t>12+ years’ experience running and growing behavioural teams</a:t>
            </a:r>
          </a:p>
          <a:p>
            <a:pPr algn="ctr">
              <a:lnSpc>
                <a:spcPts val="2500"/>
              </a:lnSpc>
            </a:pPr>
            <a:endParaRPr lang="en-US" sz="2000">
              <a:solidFill>
                <a:srgbClr val="1E1E1E"/>
              </a:solidFill>
              <a:latin typeface="Aileron"/>
              <a:ea typeface="Aileron"/>
              <a:cs typeface="Aileron"/>
              <a:sym typeface="Aileron"/>
            </a:endParaRPr>
          </a:p>
        </p:txBody>
      </p:sp>
      <p:sp>
        <p:nvSpPr>
          <p:cNvPr id="12" name="TextBox 12"/>
          <p:cNvSpPr txBox="1"/>
          <p:nvPr/>
        </p:nvSpPr>
        <p:spPr>
          <a:xfrm>
            <a:off x="6961476" y="7112911"/>
            <a:ext cx="4667470" cy="2206495"/>
          </a:xfrm>
          <a:prstGeom prst="rect">
            <a:avLst/>
          </a:prstGeom>
        </p:spPr>
        <p:txBody>
          <a:bodyPr lIns="0" tIns="0" rIns="0" bIns="0" rtlCol="0" anchor="t">
            <a:spAutoFit/>
          </a:bodyPr>
          <a:lstStyle/>
          <a:p>
            <a:pPr algn="ctr">
              <a:lnSpc>
                <a:spcPts val="2500"/>
              </a:lnSpc>
            </a:pPr>
            <a:r>
              <a:rPr lang="en-US" sz="2000" b="1">
                <a:solidFill>
                  <a:srgbClr val="1E1E1E"/>
                </a:solidFill>
                <a:latin typeface="Aileron Bold"/>
                <a:ea typeface="Aileron Bold"/>
                <a:cs typeface="Aileron Bold"/>
                <a:sym typeface="Aileron Bold"/>
              </a:rPr>
              <a:t>Behavioural Science Consultant​</a:t>
            </a:r>
          </a:p>
          <a:p>
            <a:pPr algn="ctr">
              <a:lnSpc>
                <a:spcPts val="2500"/>
              </a:lnSpc>
            </a:pPr>
            <a:r>
              <a:rPr lang="en-US" sz="2000" b="1">
                <a:solidFill>
                  <a:srgbClr val="1E1E1E"/>
                </a:solidFill>
                <a:latin typeface="Aileron Bold"/>
                <a:ea typeface="Aileron Bold"/>
                <a:cs typeface="Aileron Bold"/>
                <a:sym typeface="Aileron Bold"/>
              </a:rPr>
              <a:t>​</a:t>
            </a:r>
          </a:p>
          <a:p>
            <a:pPr algn="ctr">
              <a:lnSpc>
                <a:spcPts val="2500"/>
              </a:lnSpc>
            </a:pPr>
            <a:r>
              <a:rPr lang="en-US" sz="2000">
                <a:solidFill>
                  <a:srgbClr val="1E1E1E"/>
                </a:solidFill>
                <a:latin typeface="Aileron"/>
                <a:ea typeface="Aileron"/>
                <a:cs typeface="Aileron"/>
                <a:sym typeface="Aileron"/>
              </a:rPr>
              <a:t>MSc. in Behavioural Economics ​</a:t>
            </a:r>
          </a:p>
          <a:p>
            <a:pPr algn="ctr">
              <a:lnSpc>
                <a:spcPts val="2500"/>
              </a:lnSpc>
            </a:pPr>
            <a:r>
              <a:rPr lang="en-US" sz="2000">
                <a:solidFill>
                  <a:srgbClr val="1E1E1E"/>
                </a:solidFill>
                <a:latin typeface="Aileron"/>
                <a:ea typeface="Aileron"/>
                <a:cs typeface="Aileron"/>
                <a:sym typeface="Aileron"/>
              </a:rPr>
              <a:t>Specialist in behavioural science and customer insight research within financial services​</a:t>
            </a:r>
          </a:p>
          <a:p>
            <a:pPr algn="ctr">
              <a:lnSpc>
                <a:spcPts val="2500"/>
              </a:lnSpc>
            </a:pPr>
            <a:endParaRPr lang="en-US" sz="2000">
              <a:solidFill>
                <a:srgbClr val="1E1E1E"/>
              </a:solidFill>
              <a:latin typeface="Aileron"/>
              <a:ea typeface="Aileron"/>
              <a:cs typeface="Aileron"/>
              <a:sym typeface="Aileron"/>
            </a:endParaRPr>
          </a:p>
        </p:txBody>
      </p:sp>
      <p:sp>
        <p:nvSpPr>
          <p:cNvPr id="13" name="TextBox 13"/>
          <p:cNvSpPr txBox="1"/>
          <p:nvPr/>
        </p:nvSpPr>
        <p:spPr>
          <a:xfrm>
            <a:off x="12191603" y="7148677"/>
            <a:ext cx="5236585" cy="1892188"/>
          </a:xfrm>
          <a:prstGeom prst="rect">
            <a:avLst/>
          </a:prstGeom>
        </p:spPr>
        <p:txBody>
          <a:bodyPr lIns="0" tIns="0" rIns="0" bIns="0" rtlCol="0" anchor="t">
            <a:spAutoFit/>
          </a:bodyPr>
          <a:lstStyle/>
          <a:p>
            <a:pPr algn="ctr">
              <a:lnSpc>
                <a:spcPts val="2500"/>
              </a:lnSpc>
            </a:pPr>
            <a:r>
              <a:rPr lang="en-US" sz="2000" b="1">
                <a:solidFill>
                  <a:srgbClr val="1E1E1E"/>
                </a:solidFill>
                <a:latin typeface="Aileron Bold"/>
                <a:ea typeface="Aileron Bold"/>
                <a:cs typeface="Aileron Bold"/>
                <a:sym typeface="Aileron Bold"/>
              </a:rPr>
              <a:t>Behavioural AI Consultant​</a:t>
            </a:r>
          </a:p>
          <a:p>
            <a:pPr algn="ctr">
              <a:lnSpc>
                <a:spcPts val="2500"/>
              </a:lnSpc>
            </a:pPr>
            <a:r>
              <a:rPr lang="en-US" sz="2000" b="1">
                <a:solidFill>
                  <a:srgbClr val="1E1E1E"/>
                </a:solidFill>
                <a:latin typeface="Aileron Bold"/>
                <a:ea typeface="Aileron Bold"/>
                <a:cs typeface="Aileron Bold"/>
                <a:sym typeface="Aileron Bold"/>
              </a:rPr>
              <a:t>​</a:t>
            </a:r>
          </a:p>
          <a:p>
            <a:pPr algn="ctr">
              <a:lnSpc>
                <a:spcPts val="2500"/>
              </a:lnSpc>
            </a:pPr>
            <a:r>
              <a:rPr lang="en-US" sz="2000">
                <a:solidFill>
                  <a:srgbClr val="1E1E1E"/>
                </a:solidFill>
                <a:latin typeface="Aileron"/>
                <a:ea typeface="Aileron"/>
                <a:cs typeface="Aileron"/>
                <a:sym typeface="Aileron"/>
              </a:rPr>
              <a:t>MSc in Behavioural &amp; Data Science​</a:t>
            </a:r>
          </a:p>
          <a:p>
            <a:pPr algn="ctr">
              <a:lnSpc>
                <a:spcPts val="2500"/>
              </a:lnSpc>
            </a:pPr>
            <a:r>
              <a:rPr lang="en-US" sz="2000">
                <a:solidFill>
                  <a:srgbClr val="1E1E1E"/>
                </a:solidFill>
                <a:latin typeface="Aileron"/>
                <a:ea typeface="Aileron"/>
                <a:cs typeface="Aileron"/>
                <a:sym typeface="Aileron"/>
              </a:rPr>
              <a:t>Specialist in AI adoption and behavioural design of AI tools to increase business impact</a:t>
            </a:r>
            <a:r>
              <a:rPr lang="en-US" sz="2000" b="1">
                <a:solidFill>
                  <a:srgbClr val="1E1E1E"/>
                </a:solidFill>
                <a:latin typeface="Aileron Bold"/>
                <a:ea typeface="Aileron Bold"/>
                <a:cs typeface="Aileron Bold"/>
                <a:sym typeface="Aileron Bold"/>
              </a:rPr>
              <a:t>​</a:t>
            </a:r>
          </a:p>
          <a:p>
            <a:pPr algn="ctr">
              <a:lnSpc>
                <a:spcPts val="2500"/>
              </a:lnSpc>
            </a:pPr>
            <a:endParaRPr lang="en-US" sz="2000" b="1">
              <a:solidFill>
                <a:srgbClr val="1E1E1E"/>
              </a:solidFill>
              <a:latin typeface="Aileron Bold"/>
              <a:ea typeface="Aileron Bold"/>
              <a:cs typeface="Aileron Bold"/>
              <a:sym typeface="Aileron Bo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307189" y="-1167970"/>
            <a:ext cx="14555721" cy="15573168"/>
          </a:xfrm>
          <a:custGeom>
            <a:avLst/>
            <a:gdLst/>
            <a:ahLst/>
            <a:cxnLst/>
            <a:rect l="l" t="t" r="r" b="b"/>
            <a:pathLst>
              <a:path w="14555721" h="15573168">
                <a:moveTo>
                  <a:pt x="14555721" y="0"/>
                </a:moveTo>
                <a:lnTo>
                  <a:pt x="0" y="0"/>
                </a:lnTo>
                <a:lnTo>
                  <a:pt x="0" y="15573168"/>
                </a:lnTo>
                <a:lnTo>
                  <a:pt x="14555721" y="15573168"/>
                </a:lnTo>
                <a:lnTo>
                  <a:pt x="14555721" y="0"/>
                </a:lnTo>
                <a:close/>
              </a:path>
            </a:pathLst>
          </a:custGeom>
          <a:blipFill>
            <a:blip r:embed="rId2">
              <a:alphaModFix amt="15000"/>
            </a:blip>
            <a:stretch>
              <a:fillRect/>
            </a:stretch>
          </a:blipFill>
        </p:spPr>
        <p:txBody>
          <a:bodyPr/>
          <a:lstStyle/>
          <a:p>
            <a:endParaRPr lang="nl-NL"/>
          </a:p>
        </p:txBody>
      </p:sp>
      <p:sp>
        <p:nvSpPr>
          <p:cNvPr id="3" name="TextBox 3"/>
          <p:cNvSpPr txBox="1"/>
          <p:nvPr/>
        </p:nvSpPr>
        <p:spPr>
          <a:xfrm>
            <a:off x="4981781" y="2337145"/>
            <a:ext cx="12624324" cy="3863919"/>
          </a:xfrm>
          <a:prstGeom prst="rect">
            <a:avLst/>
          </a:prstGeom>
        </p:spPr>
        <p:txBody>
          <a:bodyPr lIns="0" tIns="0" rIns="0" bIns="0" rtlCol="0" anchor="t">
            <a:spAutoFit/>
          </a:bodyPr>
          <a:lstStyle/>
          <a:p>
            <a:pPr algn="ctr">
              <a:lnSpc>
                <a:spcPts val="9999"/>
              </a:lnSpc>
            </a:pPr>
            <a:r>
              <a:rPr lang="en-US" sz="9999" b="1" spc="-459">
                <a:solidFill>
                  <a:srgbClr val="000000"/>
                </a:solidFill>
                <a:latin typeface="Open Sans Bold"/>
                <a:ea typeface="Open Sans Bold"/>
                <a:cs typeface="Open Sans Bold"/>
                <a:sym typeface="Open Sans Bold"/>
              </a:rPr>
              <a:t>We Ask Sensitive Questions in Ways That are Insensitive</a:t>
            </a:r>
          </a:p>
        </p:txBody>
      </p:sp>
      <p:sp>
        <p:nvSpPr>
          <p:cNvPr id="4" name="TextBox 4"/>
          <p:cNvSpPr txBox="1"/>
          <p:nvPr/>
        </p:nvSpPr>
        <p:spPr>
          <a:xfrm>
            <a:off x="1028700" y="1829081"/>
            <a:ext cx="4413658" cy="7429219"/>
          </a:xfrm>
          <a:prstGeom prst="rect">
            <a:avLst/>
          </a:prstGeom>
        </p:spPr>
        <p:txBody>
          <a:bodyPr lIns="0" tIns="0" rIns="0" bIns="0" rtlCol="0" anchor="t">
            <a:spAutoFit/>
          </a:bodyPr>
          <a:lstStyle/>
          <a:p>
            <a:pPr algn="l">
              <a:lnSpc>
                <a:spcPts val="54392"/>
              </a:lnSpc>
            </a:pPr>
            <a:r>
              <a:rPr lang="en-US" sz="59122" b="1" spc="-6148">
                <a:solidFill>
                  <a:srgbClr val="000000"/>
                </a:solidFill>
                <a:latin typeface="Open Sans Bold"/>
                <a:ea typeface="Open Sans Bold"/>
                <a:cs typeface="Open Sans Bold"/>
                <a:sym typeface="Open Sans Bold"/>
              </a:rPr>
              <a:t>6</a:t>
            </a:r>
          </a:p>
        </p:txBody>
      </p:sp>
      <p:sp>
        <p:nvSpPr>
          <p:cNvPr id="5" name="TextBox 5"/>
          <p:cNvSpPr txBox="1"/>
          <p:nvPr/>
        </p:nvSpPr>
        <p:spPr>
          <a:xfrm>
            <a:off x="6084206" y="7161050"/>
            <a:ext cx="10676895" cy="942975"/>
          </a:xfrm>
          <a:prstGeom prst="rect">
            <a:avLst/>
          </a:prstGeom>
        </p:spPr>
        <p:txBody>
          <a:bodyPr lIns="0" tIns="0" rIns="0" bIns="0" rtlCol="0" anchor="t">
            <a:spAutoFit/>
          </a:bodyPr>
          <a:lstStyle/>
          <a:p>
            <a:pPr algn="ctr">
              <a:lnSpc>
                <a:spcPts val="3750"/>
              </a:lnSpc>
            </a:pPr>
            <a:r>
              <a:rPr lang="en-US" sz="3000">
                <a:solidFill>
                  <a:srgbClr val="000000"/>
                </a:solidFill>
                <a:latin typeface="Open Sans"/>
                <a:ea typeface="Open Sans"/>
                <a:cs typeface="Open Sans"/>
                <a:sym typeface="Open Sans"/>
              </a:rPr>
              <a:t>The way we ask questions about sensitive topics leads to shame around disclosure. </a:t>
            </a:r>
          </a:p>
        </p:txBody>
      </p:sp>
      <p:sp>
        <p:nvSpPr>
          <p:cNvPr id="6" name="Freeform 6"/>
          <p:cNvSpPr/>
          <p:nvPr/>
        </p:nvSpPr>
        <p:spPr>
          <a:xfrm>
            <a:off x="1028700" y="9258300"/>
            <a:ext cx="2701054" cy="428792"/>
          </a:xfrm>
          <a:custGeom>
            <a:avLst/>
            <a:gdLst/>
            <a:ahLst/>
            <a:cxnLst/>
            <a:rect l="l" t="t" r="r" b="b"/>
            <a:pathLst>
              <a:path w="2701054" h="428792">
                <a:moveTo>
                  <a:pt x="0" y="0"/>
                </a:moveTo>
                <a:lnTo>
                  <a:pt x="2701054" y="0"/>
                </a:lnTo>
                <a:lnTo>
                  <a:pt x="2701054" y="428792"/>
                </a:lnTo>
                <a:lnTo>
                  <a:pt x="0" y="428792"/>
                </a:lnTo>
                <a:lnTo>
                  <a:pt x="0" y="0"/>
                </a:lnTo>
                <a:close/>
              </a:path>
            </a:pathLst>
          </a:custGeom>
          <a:blipFill>
            <a:blip r:embed="rId3"/>
            <a:stretch>
              <a:fillRect/>
            </a:stretch>
          </a:blipFill>
        </p:spPr>
        <p:txBody>
          <a:bodyPr/>
          <a:lstStyle/>
          <a:p>
            <a:endParaRPr lang="nl-NL"/>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21053" y="676688"/>
            <a:ext cx="946438" cy="958418"/>
          </a:xfrm>
          <a:custGeom>
            <a:avLst/>
            <a:gdLst/>
            <a:ahLst/>
            <a:cxnLst/>
            <a:rect l="l" t="t" r="r" b="b"/>
            <a:pathLst>
              <a:path w="946438" h="958418">
                <a:moveTo>
                  <a:pt x="0" y="0"/>
                </a:moveTo>
                <a:lnTo>
                  <a:pt x="946439" y="0"/>
                </a:lnTo>
                <a:lnTo>
                  <a:pt x="946439" y="958418"/>
                </a:lnTo>
                <a:lnTo>
                  <a:pt x="0" y="9584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3" name="Freeform 3"/>
          <p:cNvSpPr/>
          <p:nvPr/>
        </p:nvSpPr>
        <p:spPr>
          <a:xfrm>
            <a:off x="1028700" y="9258300"/>
            <a:ext cx="2701054" cy="428792"/>
          </a:xfrm>
          <a:custGeom>
            <a:avLst/>
            <a:gdLst/>
            <a:ahLst/>
            <a:cxnLst/>
            <a:rect l="l" t="t" r="r" b="b"/>
            <a:pathLst>
              <a:path w="2701054" h="428792">
                <a:moveTo>
                  <a:pt x="0" y="0"/>
                </a:moveTo>
                <a:lnTo>
                  <a:pt x="2701054" y="0"/>
                </a:lnTo>
                <a:lnTo>
                  <a:pt x="2701054" y="428792"/>
                </a:lnTo>
                <a:lnTo>
                  <a:pt x="0" y="428792"/>
                </a:lnTo>
                <a:lnTo>
                  <a:pt x="0" y="0"/>
                </a:lnTo>
                <a:close/>
              </a:path>
            </a:pathLst>
          </a:custGeom>
          <a:blipFill>
            <a:blip r:embed="rId5"/>
            <a:stretch>
              <a:fillRect/>
            </a:stretch>
          </a:blipFill>
        </p:spPr>
        <p:txBody>
          <a:bodyPr/>
          <a:lstStyle/>
          <a:p>
            <a:endParaRPr lang="nl-NL"/>
          </a:p>
        </p:txBody>
      </p:sp>
      <p:sp>
        <p:nvSpPr>
          <p:cNvPr id="4" name="TextBox 4"/>
          <p:cNvSpPr txBox="1"/>
          <p:nvPr/>
        </p:nvSpPr>
        <p:spPr>
          <a:xfrm>
            <a:off x="1028700" y="1947626"/>
            <a:ext cx="15162498" cy="2346060"/>
          </a:xfrm>
          <a:prstGeom prst="rect">
            <a:avLst/>
          </a:prstGeom>
        </p:spPr>
        <p:txBody>
          <a:bodyPr lIns="0" tIns="0" rIns="0" bIns="0" rtlCol="0" anchor="t">
            <a:spAutoFit/>
          </a:bodyPr>
          <a:lstStyle/>
          <a:p>
            <a:pPr marL="539749" lvl="1" indent="-269875" algn="l">
              <a:lnSpc>
                <a:spcPts val="3124"/>
              </a:lnSpc>
              <a:buFont typeface="Arial"/>
              <a:buChar char="•"/>
            </a:pPr>
            <a:r>
              <a:rPr lang="en-US" sz="2499">
                <a:solidFill>
                  <a:srgbClr val="000000"/>
                </a:solidFill>
                <a:latin typeface="Open Sans"/>
                <a:ea typeface="Open Sans"/>
                <a:cs typeface="Open Sans"/>
                <a:sym typeface="Open Sans"/>
              </a:rPr>
              <a:t>We frame questions around sensitive issues like mental health in ways that imply these conditions are “problems” or “risks”. </a:t>
            </a:r>
          </a:p>
          <a:p>
            <a:pPr algn="l">
              <a:lnSpc>
                <a:spcPts val="3124"/>
              </a:lnSpc>
            </a:pPr>
            <a:endParaRPr lang="en-US" sz="2499">
              <a:solidFill>
                <a:srgbClr val="000000"/>
              </a:solidFill>
              <a:latin typeface="Open Sans"/>
              <a:ea typeface="Open Sans"/>
              <a:cs typeface="Open Sans"/>
              <a:sym typeface="Open Sans"/>
            </a:endParaRPr>
          </a:p>
          <a:p>
            <a:pPr marL="539749" lvl="1" indent="-269875" algn="l">
              <a:lnSpc>
                <a:spcPts val="3124"/>
              </a:lnSpc>
              <a:buFont typeface="Arial"/>
              <a:buChar char="•"/>
            </a:pPr>
            <a:r>
              <a:rPr lang="en-US" sz="2499">
                <a:solidFill>
                  <a:srgbClr val="000000"/>
                </a:solidFill>
                <a:latin typeface="Open Sans"/>
                <a:ea typeface="Open Sans"/>
                <a:cs typeface="Open Sans"/>
                <a:sym typeface="Open Sans"/>
              </a:rPr>
              <a:t>This makes people with these conditions feel judged and singled out as if they are outliers for admitting sensitive issues.</a:t>
            </a:r>
          </a:p>
          <a:p>
            <a:pPr algn="l">
              <a:lnSpc>
                <a:spcPts val="3124"/>
              </a:lnSpc>
            </a:pPr>
            <a:endParaRPr lang="en-US" sz="2499">
              <a:solidFill>
                <a:srgbClr val="000000"/>
              </a:solidFill>
              <a:latin typeface="Open Sans"/>
              <a:ea typeface="Open Sans"/>
              <a:cs typeface="Open Sans"/>
              <a:sym typeface="Open Sans"/>
            </a:endParaRPr>
          </a:p>
        </p:txBody>
      </p:sp>
      <p:sp>
        <p:nvSpPr>
          <p:cNvPr id="5" name="Freeform 5"/>
          <p:cNvSpPr/>
          <p:nvPr/>
        </p:nvSpPr>
        <p:spPr>
          <a:xfrm>
            <a:off x="8162260" y="5224218"/>
            <a:ext cx="8962866" cy="1904745"/>
          </a:xfrm>
          <a:custGeom>
            <a:avLst/>
            <a:gdLst/>
            <a:ahLst/>
            <a:cxnLst/>
            <a:rect l="l" t="t" r="r" b="b"/>
            <a:pathLst>
              <a:path w="8962866" h="1904745">
                <a:moveTo>
                  <a:pt x="0" y="0"/>
                </a:moveTo>
                <a:lnTo>
                  <a:pt x="8962865" y="0"/>
                </a:lnTo>
                <a:lnTo>
                  <a:pt x="8962865" y="1904745"/>
                </a:lnTo>
                <a:lnTo>
                  <a:pt x="0" y="1904745"/>
                </a:lnTo>
                <a:lnTo>
                  <a:pt x="0" y="0"/>
                </a:lnTo>
                <a:close/>
              </a:path>
            </a:pathLst>
          </a:custGeom>
          <a:blipFill>
            <a:blip r:embed="rId6"/>
            <a:stretch>
              <a:fillRect t="-2937" b="-2937"/>
            </a:stretch>
          </a:blipFill>
        </p:spPr>
        <p:txBody>
          <a:bodyPr/>
          <a:lstStyle/>
          <a:p>
            <a:endParaRPr lang="nl-NL"/>
          </a:p>
        </p:txBody>
      </p:sp>
      <p:sp>
        <p:nvSpPr>
          <p:cNvPr id="6" name="TextBox 6"/>
          <p:cNvSpPr txBox="1"/>
          <p:nvPr/>
        </p:nvSpPr>
        <p:spPr>
          <a:xfrm>
            <a:off x="1028700" y="1104900"/>
            <a:ext cx="5392353" cy="530206"/>
          </a:xfrm>
          <a:prstGeom prst="rect">
            <a:avLst/>
          </a:prstGeom>
        </p:spPr>
        <p:txBody>
          <a:bodyPr lIns="0" tIns="0" rIns="0" bIns="0" rtlCol="0" anchor="t">
            <a:spAutoFit/>
          </a:bodyPr>
          <a:lstStyle/>
          <a:p>
            <a:pPr algn="just">
              <a:lnSpc>
                <a:spcPts val="3999"/>
              </a:lnSpc>
            </a:pPr>
            <a:r>
              <a:rPr lang="en-US" sz="3999" b="1">
                <a:solidFill>
                  <a:srgbClr val="F00464"/>
                </a:solidFill>
                <a:latin typeface="Open Sans Bold"/>
                <a:ea typeface="Open Sans Bold"/>
                <a:cs typeface="Open Sans Bold"/>
                <a:sym typeface="Open Sans Bold"/>
              </a:rPr>
              <a:t>WHAT GOES WRONG</a:t>
            </a:r>
          </a:p>
        </p:txBody>
      </p:sp>
      <p:grpSp>
        <p:nvGrpSpPr>
          <p:cNvPr id="7" name="Group 7"/>
          <p:cNvGrpSpPr/>
          <p:nvPr/>
        </p:nvGrpSpPr>
        <p:grpSpPr>
          <a:xfrm>
            <a:off x="8162260" y="4899444"/>
            <a:ext cx="8677983" cy="2664358"/>
            <a:chOff x="0" y="0"/>
            <a:chExt cx="2819979" cy="865804"/>
          </a:xfrm>
        </p:grpSpPr>
        <p:sp>
          <p:nvSpPr>
            <p:cNvPr id="8" name="Freeform 8"/>
            <p:cNvSpPr/>
            <p:nvPr/>
          </p:nvSpPr>
          <p:spPr>
            <a:xfrm>
              <a:off x="0" y="0"/>
              <a:ext cx="2819979" cy="865804"/>
            </a:xfrm>
            <a:custGeom>
              <a:avLst/>
              <a:gdLst/>
              <a:ahLst/>
              <a:cxnLst/>
              <a:rect l="l" t="t" r="r" b="b"/>
              <a:pathLst>
                <a:path w="2819979" h="865804">
                  <a:moveTo>
                    <a:pt x="45499" y="0"/>
                  </a:moveTo>
                  <a:lnTo>
                    <a:pt x="2774481" y="0"/>
                  </a:lnTo>
                  <a:cubicBezTo>
                    <a:pt x="2786548" y="0"/>
                    <a:pt x="2798120" y="4794"/>
                    <a:pt x="2806653" y="13326"/>
                  </a:cubicBezTo>
                  <a:cubicBezTo>
                    <a:pt x="2815186" y="21859"/>
                    <a:pt x="2819979" y="33432"/>
                    <a:pt x="2819979" y="45499"/>
                  </a:cubicBezTo>
                  <a:lnTo>
                    <a:pt x="2819979" y="820306"/>
                  </a:lnTo>
                  <a:cubicBezTo>
                    <a:pt x="2819979" y="832373"/>
                    <a:pt x="2815186" y="843945"/>
                    <a:pt x="2806653" y="852478"/>
                  </a:cubicBezTo>
                  <a:cubicBezTo>
                    <a:pt x="2798120" y="861011"/>
                    <a:pt x="2786548" y="865804"/>
                    <a:pt x="2774481" y="865804"/>
                  </a:cubicBezTo>
                  <a:lnTo>
                    <a:pt x="45499" y="865804"/>
                  </a:lnTo>
                  <a:cubicBezTo>
                    <a:pt x="20371" y="865804"/>
                    <a:pt x="0" y="845434"/>
                    <a:pt x="0" y="820306"/>
                  </a:cubicBezTo>
                  <a:lnTo>
                    <a:pt x="0" y="45499"/>
                  </a:lnTo>
                  <a:cubicBezTo>
                    <a:pt x="0" y="20371"/>
                    <a:pt x="20371" y="0"/>
                    <a:pt x="45499" y="0"/>
                  </a:cubicBezTo>
                  <a:close/>
                </a:path>
              </a:pathLst>
            </a:custGeom>
            <a:solidFill>
              <a:srgbClr val="000000">
                <a:alpha val="0"/>
              </a:srgbClr>
            </a:solidFill>
            <a:ln w="19050" cap="rnd">
              <a:solidFill>
                <a:srgbClr val="000000"/>
              </a:solidFill>
              <a:prstDash val="solid"/>
              <a:round/>
            </a:ln>
          </p:spPr>
          <p:txBody>
            <a:bodyPr/>
            <a:lstStyle/>
            <a:p>
              <a:endParaRPr lang="nl-NL"/>
            </a:p>
          </p:txBody>
        </p:sp>
        <p:sp>
          <p:nvSpPr>
            <p:cNvPr id="9" name="TextBox 9"/>
            <p:cNvSpPr txBox="1"/>
            <p:nvPr/>
          </p:nvSpPr>
          <p:spPr>
            <a:xfrm>
              <a:off x="0" y="-38100"/>
              <a:ext cx="2819979" cy="903904"/>
            </a:xfrm>
            <a:prstGeom prst="rect">
              <a:avLst/>
            </a:prstGeom>
          </p:spPr>
          <p:txBody>
            <a:bodyPr lIns="41173" tIns="41173" rIns="41173" bIns="41173" rtlCol="0" anchor="ctr"/>
            <a:lstStyle/>
            <a:p>
              <a:pPr algn="ctr">
                <a:lnSpc>
                  <a:spcPts val="2659"/>
                </a:lnSpc>
              </a:pPr>
              <a:endParaRPr/>
            </a:p>
          </p:txBody>
        </p:sp>
      </p:grpSp>
      <p:sp>
        <p:nvSpPr>
          <p:cNvPr id="10" name="Freeform 10"/>
          <p:cNvSpPr/>
          <p:nvPr/>
        </p:nvSpPr>
        <p:spPr>
          <a:xfrm>
            <a:off x="1459481" y="5011674"/>
            <a:ext cx="6034226" cy="2172321"/>
          </a:xfrm>
          <a:custGeom>
            <a:avLst/>
            <a:gdLst/>
            <a:ahLst/>
            <a:cxnLst/>
            <a:rect l="l" t="t" r="r" b="b"/>
            <a:pathLst>
              <a:path w="6034226" h="2172321">
                <a:moveTo>
                  <a:pt x="0" y="0"/>
                </a:moveTo>
                <a:lnTo>
                  <a:pt x="6034226" y="0"/>
                </a:lnTo>
                <a:lnTo>
                  <a:pt x="6034226" y="2172322"/>
                </a:lnTo>
                <a:lnTo>
                  <a:pt x="0" y="2172322"/>
                </a:lnTo>
                <a:lnTo>
                  <a:pt x="0" y="0"/>
                </a:lnTo>
                <a:close/>
              </a:path>
            </a:pathLst>
          </a:custGeom>
          <a:blipFill>
            <a:blip r:embed="rId7"/>
            <a:stretch>
              <a:fillRect/>
            </a:stretch>
          </a:blipFill>
        </p:spPr>
        <p:txBody>
          <a:bodyPr/>
          <a:lstStyle/>
          <a:p>
            <a:endParaRPr lang="nl-NL"/>
          </a:p>
        </p:txBody>
      </p:sp>
      <p:grpSp>
        <p:nvGrpSpPr>
          <p:cNvPr id="11" name="Group 11"/>
          <p:cNvGrpSpPr/>
          <p:nvPr/>
        </p:nvGrpSpPr>
        <p:grpSpPr>
          <a:xfrm>
            <a:off x="1028700" y="4899444"/>
            <a:ext cx="6751514" cy="2719391"/>
            <a:chOff x="0" y="0"/>
            <a:chExt cx="2193958" cy="883688"/>
          </a:xfrm>
        </p:grpSpPr>
        <p:sp>
          <p:nvSpPr>
            <p:cNvPr id="12" name="Freeform 12"/>
            <p:cNvSpPr/>
            <p:nvPr/>
          </p:nvSpPr>
          <p:spPr>
            <a:xfrm>
              <a:off x="0" y="0"/>
              <a:ext cx="2193958" cy="883688"/>
            </a:xfrm>
            <a:custGeom>
              <a:avLst/>
              <a:gdLst/>
              <a:ahLst/>
              <a:cxnLst/>
              <a:rect l="l" t="t" r="r" b="b"/>
              <a:pathLst>
                <a:path w="2193958" h="883688">
                  <a:moveTo>
                    <a:pt x="58481" y="0"/>
                  </a:moveTo>
                  <a:lnTo>
                    <a:pt x="2135477" y="0"/>
                  </a:lnTo>
                  <a:cubicBezTo>
                    <a:pt x="2150987" y="0"/>
                    <a:pt x="2165862" y="6161"/>
                    <a:pt x="2176829" y="17129"/>
                  </a:cubicBezTo>
                  <a:cubicBezTo>
                    <a:pt x="2187797" y="28096"/>
                    <a:pt x="2193958" y="42971"/>
                    <a:pt x="2193958" y="58481"/>
                  </a:cubicBezTo>
                  <a:lnTo>
                    <a:pt x="2193958" y="825206"/>
                  </a:lnTo>
                  <a:cubicBezTo>
                    <a:pt x="2193958" y="840716"/>
                    <a:pt x="2187797" y="855591"/>
                    <a:pt x="2176829" y="866559"/>
                  </a:cubicBezTo>
                  <a:cubicBezTo>
                    <a:pt x="2165862" y="877526"/>
                    <a:pt x="2150987" y="883688"/>
                    <a:pt x="2135477" y="883688"/>
                  </a:cubicBezTo>
                  <a:lnTo>
                    <a:pt x="58481" y="883688"/>
                  </a:lnTo>
                  <a:cubicBezTo>
                    <a:pt x="42971" y="883688"/>
                    <a:pt x="28096" y="877526"/>
                    <a:pt x="17129" y="866559"/>
                  </a:cubicBezTo>
                  <a:cubicBezTo>
                    <a:pt x="6161" y="855591"/>
                    <a:pt x="0" y="840716"/>
                    <a:pt x="0" y="825206"/>
                  </a:cubicBezTo>
                  <a:lnTo>
                    <a:pt x="0" y="58481"/>
                  </a:lnTo>
                  <a:cubicBezTo>
                    <a:pt x="0" y="42971"/>
                    <a:pt x="6161" y="28096"/>
                    <a:pt x="17129" y="17129"/>
                  </a:cubicBezTo>
                  <a:cubicBezTo>
                    <a:pt x="28096" y="6161"/>
                    <a:pt x="42971" y="0"/>
                    <a:pt x="58481" y="0"/>
                  </a:cubicBezTo>
                  <a:close/>
                </a:path>
              </a:pathLst>
            </a:custGeom>
            <a:solidFill>
              <a:srgbClr val="000000">
                <a:alpha val="0"/>
              </a:srgbClr>
            </a:solidFill>
            <a:ln w="19050" cap="rnd">
              <a:solidFill>
                <a:srgbClr val="000000"/>
              </a:solidFill>
              <a:prstDash val="solid"/>
              <a:round/>
            </a:ln>
          </p:spPr>
          <p:txBody>
            <a:bodyPr/>
            <a:lstStyle/>
            <a:p>
              <a:endParaRPr lang="nl-NL"/>
            </a:p>
          </p:txBody>
        </p:sp>
        <p:sp>
          <p:nvSpPr>
            <p:cNvPr id="13" name="TextBox 13"/>
            <p:cNvSpPr txBox="1"/>
            <p:nvPr/>
          </p:nvSpPr>
          <p:spPr>
            <a:xfrm>
              <a:off x="0" y="-38100"/>
              <a:ext cx="2193958" cy="921788"/>
            </a:xfrm>
            <a:prstGeom prst="rect">
              <a:avLst/>
            </a:prstGeom>
          </p:spPr>
          <p:txBody>
            <a:bodyPr lIns="41173" tIns="41173" rIns="41173" bIns="41173" rtlCol="0" anchor="ctr"/>
            <a:lstStyle/>
            <a:p>
              <a:pPr algn="ctr">
                <a:lnSpc>
                  <a:spcPts val="2659"/>
                </a:lnSpc>
              </a:pPr>
              <a:endParaRPr/>
            </a:p>
          </p:txBody>
        </p:sp>
      </p:grpSp>
      <p:sp>
        <p:nvSpPr>
          <p:cNvPr id="14" name="TextBox 14"/>
          <p:cNvSpPr txBox="1"/>
          <p:nvPr/>
        </p:nvSpPr>
        <p:spPr>
          <a:xfrm>
            <a:off x="1374066" y="4627103"/>
            <a:ext cx="1910447" cy="228600"/>
          </a:xfrm>
          <a:prstGeom prst="rect">
            <a:avLst/>
          </a:prstGeom>
        </p:spPr>
        <p:txBody>
          <a:bodyPr lIns="0" tIns="0" rIns="0" bIns="0" rtlCol="0" anchor="t">
            <a:spAutoFit/>
          </a:bodyPr>
          <a:lstStyle/>
          <a:p>
            <a:pPr algn="l">
              <a:lnSpc>
                <a:spcPts val="1875"/>
              </a:lnSpc>
            </a:pPr>
            <a:r>
              <a:rPr lang="en-US" sz="1500" b="1">
                <a:solidFill>
                  <a:srgbClr val="FFFFFF"/>
                </a:solidFill>
                <a:latin typeface="Open Sans Bold"/>
                <a:ea typeface="Open Sans Bold"/>
                <a:cs typeface="Open Sans Bold"/>
                <a:sym typeface="Open Sans Bold"/>
              </a:rPr>
              <a:t>DUTCH EXAMPLE</a:t>
            </a:r>
          </a:p>
        </p:txBody>
      </p:sp>
      <p:sp>
        <p:nvSpPr>
          <p:cNvPr id="15" name="TextBox 15"/>
          <p:cNvSpPr txBox="1"/>
          <p:nvPr/>
        </p:nvSpPr>
        <p:spPr>
          <a:xfrm>
            <a:off x="8358484" y="4627103"/>
            <a:ext cx="4285208" cy="228600"/>
          </a:xfrm>
          <a:prstGeom prst="rect">
            <a:avLst/>
          </a:prstGeom>
        </p:spPr>
        <p:txBody>
          <a:bodyPr lIns="0" tIns="0" rIns="0" bIns="0" rtlCol="0" anchor="t">
            <a:spAutoFit/>
          </a:bodyPr>
          <a:lstStyle/>
          <a:p>
            <a:pPr algn="l">
              <a:lnSpc>
                <a:spcPts val="1875"/>
              </a:lnSpc>
            </a:pPr>
            <a:r>
              <a:rPr lang="en-US" sz="1500" b="1">
                <a:solidFill>
                  <a:srgbClr val="FFFFFF"/>
                </a:solidFill>
                <a:latin typeface="Open Sans Bold"/>
                <a:ea typeface="Open Sans Bold"/>
                <a:cs typeface="Open Sans Bold"/>
                <a:sym typeface="Open Sans Bold"/>
              </a:rPr>
              <a:t>ENGLISH EXAMPLE (TRAVEL INSURANCE)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423833" y="2963446"/>
            <a:ext cx="745069" cy="797253"/>
          </a:xfrm>
          <a:custGeom>
            <a:avLst/>
            <a:gdLst/>
            <a:ahLst/>
            <a:cxnLst/>
            <a:rect l="l" t="t" r="r" b="b"/>
            <a:pathLst>
              <a:path w="745069" h="797253">
                <a:moveTo>
                  <a:pt x="0" y="0"/>
                </a:moveTo>
                <a:lnTo>
                  <a:pt x="745069" y="0"/>
                </a:lnTo>
                <a:lnTo>
                  <a:pt x="745069" y="797253"/>
                </a:lnTo>
                <a:lnTo>
                  <a:pt x="0" y="7972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grpSp>
        <p:nvGrpSpPr>
          <p:cNvPr id="3" name="Group 3"/>
          <p:cNvGrpSpPr/>
          <p:nvPr/>
        </p:nvGrpSpPr>
        <p:grpSpPr>
          <a:xfrm>
            <a:off x="1028700" y="4105705"/>
            <a:ext cx="16230600" cy="2200902"/>
            <a:chOff x="0" y="0"/>
            <a:chExt cx="21640800" cy="2934536"/>
          </a:xfrm>
        </p:grpSpPr>
        <p:grpSp>
          <p:nvGrpSpPr>
            <p:cNvPr id="4" name="Group 4"/>
            <p:cNvGrpSpPr/>
            <p:nvPr/>
          </p:nvGrpSpPr>
          <p:grpSpPr>
            <a:xfrm>
              <a:off x="0" y="0"/>
              <a:ext cx="21640800" cy="2934536"/>
              <a:chOff x="0" y="0"/>
              <a:chExt cx="4274726" cy="579661"/>
            </a:xfrm>
          </p:grpSpPr>
          <p:sp>
            <p:nvSpPr>
              <p:cNvPr id="5" name="Freeform 5"/>
              <p:cNvSpPr/>
              <p:nvPr/>
            </p:nvSpPr>
            <p:spPr>
              <a:xfrm>
                <a:off x="0" y="0"/>
                <a:ext cx="4274726" cy="579661"/>
              </a:xfrm>
              <a:custGeom>
                <a:avLst/>
                <a:gdLst/>
                <a:ahLst/>
                <a:cxnLst/>
                <a:rect l="l" t="t" r="r" b="b"/>
                <a:pathLst>
                  <a:path w="4274726" h="579661">
                    <a:moveTo>
                      <a:pt x="11925" y="0"/>
                    </a:moveTo>
                    <a:lnTo>
                      <a:pt x="4262801" y="0"/>
                    </a:lnTo>
                    <a:cubicBezTo>
                      <a:pt x="4269387" y="0"/>
                      <a:pt x="4274726" y="5339"/>
                      <a:pt x="4274726" y="11925"/>
                    </a:cubicBezTo>
                    <a:lnTo>
                      <a:pt x="4274726" y="567737"/>
                    </a:lnTo>
                    <a:cubicBezTo>
                      <a:pt x="4274726" y="574322"/>
                      <a:pt x="4269387" y="579661"/>
                      <a:pt x="4262801" y="579661"/>
                    </a:cubicBezTo>
                    <a:lnTo>
                      <a:pt x="11925" y="579661"/>
                    </a:lnTo>
                    <a:cubicBezTo>
                      <a:pt x="5339" y="579661"/>
                      <a:pt x="0" y="574322"/>
                      <a:pt x="0" y="567737"/>
                    </a:cubicBezTo>
                    <a:lnTo>
                      <a:pt x="0" y="11925"/>
                    </a:lnTo>
                    <a:cubicBezTo>
                      <a:pt x="0" y="5339"/>
                      <a:pt x="5339" y="0"/>
                      <a:pt x="11925" y="0"/>
                    </a:cubicBezTo>
                    <a:close/>
                  </a:path>
                </a:pathLst>
              </a:custGeom>
              <a:solidFill>
                <a:srgbClr val="ED9AC2">
                  <a:alpha val="29804"/>
                </a:srgbClr>
              </a:solidFill>
            </p:spPr>
            <p:txBody>
              <a:bodyPr/>
              <a:lstStyle/>
              <a:p>
                <a:endParaRPr lang="nl-NL"/>
              </a:p>
            </p:txBody>
          </p:sp>
          <p:sp>
            <p:nvSpPr>
              <p:cNvPr id="6" name="TextBox 6"/>
              <p:cNvSpPr txBox="1"/>
              <p:nvPr/>
            </p:nvSpPr>
            <p:spPr>
              <a:xfrm>
                <a:off x="0" y="-38100"/>
                <a:ext cx="4274726" cy="617761"/>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110154" y="333401"/>
              <a:ext cx="21420493" cy="2601135"/>
            </a:xfrm>
            <a:prstGeom prst="rect">
              <a:avLst/>
            </a:prstGeom>
          </p:spPr>
          <p:txBody>
            <a:bodyPr lIns="0" tIns="0" rIns="0" bIns="0" rtlCol="0" anchor="t">
              <a:spAutoFit/>
            </a:bodyPr>
            <a:lstStyle/>
            <a:p>
              <a:pPr marL="539749" lvl="1" indent="-269875" algn="l">
                <a:lnSpc>
                  <a:spcPts val="3124"/>
                </a:lnSpc>
                <a:buFont typeface="Arial"/>
                <a:buChar char="•"/>
              </a:pPr>
              <a:r>
                <a:rPr lang="en-US" sz="2499" b="1">
                  <a:solidFill>
                    <a:srgbClr val="000000"/>
                  </a:solidFill>
                  <a:latin typeface="Open Sans Bold"/>
                  <a:ea typeface="Open Sans Bold"/>
                  <a:cs typeface="Open Sans Bold"/>
                  <a:sym typeface="Open Sans Bold"/>
                </a:rPr>
                <a:t>Social Norms:</a:t>
              </a:r>
              <a:r>
                <a:rPr lang="en-US" sz="2499">
                  <a:solidFill>
                    <a:srgbClr val="000000"/>
                  </a:solidFill>
                  <a:latin typeface="Open Sans"/>
                  <a:ea typeface="Open Sans"/>
                  <a:cs typeface="Open Sans"/>
                  <a:sym typeface="Open Sans"/>
                </a:rPr>
                <a:t> Disclosure increases when people feel their situation is common, not abnormal.</a:t>
              </a:r>
            </a:p>
            <a:p>
              <a:pPr algn="l">
                <a:lnSpc>
                  <a:spcPts val="3124"/>
                </a:lnSpc>
              </a:pPr>
              <a:endParaRPr lang="en-US" sz="2499">
                <a:solidFill>
                  <a:srgbClr val="000000"/>
                </a:solidFill>
                <a:latin typeface="Open Sans"/>
                <a:ea typeface="Open Sans"/>
                <a:cs typeface="Open Sans"/>
                <a:sym typeface="Open Sans"/>
              </a:endParaRPr>
            </a:p>
            <a:p>
              <a:pPr marL="539749" lvl="1" indent="-269875" algn="l">
                <a:lnSpc>
                  <a:spcPts val="3124"/>
                </a:lnSpc>
                <a:buFont typeface="Arial"/>
                <a:buChar char="•"/>
              </a:pPr>
              <a:r>
                <a:rPr lang="en-US" sz="2499" b="1">
                  <a:solidFill>
                    <a:srgbClr val="000000"/>
                  </a:solidFill>
                  <a:latin typeface="Open Sans Bold"/>
                  <a:ea typeface="Open Sans Bold"/>
                  <a:cs typeface="Open Sans Bold"/>
                  <a:sym typeface="Open Sans Bold"/>
                </a:rPr>
                <a:t>Purpose Builds Trust:</a:t>
              </a:r>
              <a:r>
                <a:rPr lang="en-US" sz="2499">
                  <a:solidFill>
                    <a:srgbClr val="000000"/>
                  </a:solidFill>
                  <a:latin typeface="Open Sans"/>
                  <a:ea typeface="Open Sans"/>
                  <a:cs typeface="Open Sans"/>
                  <a:sym typeface="Open Sans"/>
                </a:rPr>
                <a:t> People are more willing to share personal information when they understand why it's being asked.</a:t>
              </a:r>
            </a:p>
            <a:p>
              <a:pPr algn="l">
                <a:lnSpc>
                  <a:spcPts val="3124"/>
                </a:lnSpc>
              </a:pPr>
              <a:endParaRPr lang="en-US" sz="2499">
                <a:solidFill>
                  <a:srgbClr val="000000"/>
                </a:solidFill>
                <a:latin typeface="Open Sans"/>
                <a:ea typeface="Open Sans"/>
                <a:cs typeface="Open Sans"/>
                <a:sym typeface="Open Sans"/>
              </a:endParaRPr>
            </a:p>
          </p:txBody>
        </p:sp>
      </p:grpSp>
      <p:sp>
        <p:nvSpPr>
          <p:cNvPr id="8" name="TextBox 8"/>
          <p:cNvSpPr txBox="1"/>
          <p:nvPr/>
        </p:nvSpPr>
        <p:spPr>
          <a:xfrm>
            <a:off x="4204483" y="3230493"/>
            <a:ext cx="8219350" cy="530206"/>
          </a:xfrm>
          <a:prstGeom prst="rect">
            <a:avLst/>
          </a:prstGeom>
        </p:spPr>
        <p:txBody>
          <a:bodyPr lIns="0" tIns="0" rIns="0" bIns="0" rtlCol="0" anchor="t">
            <a:spAutoFit/>
          </a:bodyPr>
          <a:lstStyle/>
          <a:p>
            <a:pPr algn="just">
              <a:lnSpc>
                <a:spcPts val="3999"/>
              </a:lnSpc>
            </a:pPr>
            <a:r>
              <a:rPr lang="en-US" sz="3999" b="1">
                <a:solidFill>
                  <a:srgbClr val="F00464"/>
                </a:solidFill>
                <a:latin typeface="Open Sans Bold"/>
                <a:ea typeface="Open Sans Bold"/>
                <a:cs typeface="Open Sans Bold"/>
                <a:sym typeface="Open Sans Bold"/>
              </a:rPr>
              <a:t>BEHAVIOURAL SCIENCE INSIGHT</a:t>
            </a:r>
          </a:p>
        </p:txBody>
      </p:sp>
      <p:sp>
        <p:nvSpPr>
          <p:cNvPr id="9" name="Freeform 9"/>
          <p:cNvSpPr/>
          <p:nvPr/>
        </p:nvSpPr>
        <p:spPr>
          <a:xfrm>
            <a:off x="1028700" y="9258300"/>
            <a:ext cx="2701054" cy="428792"/>
          </a:xfrm>
          <a:custGeom>
            <a:avLst/>
            <a:gdLst/>
            <a:ahLst/>
            <a:cxnLst/>
            <a:rect l="l" t="t" r="r" b="b"/>
            <a:pathLst>
              <a:path w="2701054" h="428792">
                <a:moveTo>
                  <a:pt x="0" y="0"/>
                </a:moveTo>
                <a:lnTo>
                  <a:pt x="2701054" y="0"/>
                </a:lnTo>
                <a:lnTo>
                  <a:pt x="2701054" y="428792"/>
                </a:lnTo>
                <a:lnTo>
                  <a:pt x="0" y="428792"/>
                </a:lnTo>
                <a:lnTo>
                  <a:pt x="0" y="0"/>
                </a:lnTo>
                <a:close/>
              </a:path>
            </a:pathLst>
          </a:custGeom>
          <a:blipFill>
            <a:blip r:embed="rId4"/>
            <a:stretch>
              <a:fillRect/>
            </a:stretch>
          </a:blipFill>
        </p:spPr>
        <p:txBody>
          <a:bodyPr/>
          <a:lstStyle/>
          <a:p>
            <a:endParaRPr lang="nl-NL"/>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4164720"/>
            <a:ext cx="16230600" cy="3372365"/>
            <a:chOff x="0" y="0"/>
            <a:chExt cx="21640800" cy="4496487"/>
          </a:xfrm>
        </p:grpSpPr>
        <p:grpSp>
          <p:nvGrpSpPr>
            <p:cNvPr id="3" name="Group 3"/>
            <p:cNvGrpSpPr/>
            <p:nvPr/>
          </p:nvGrpSpPr>
          <p:grpSpPr>
            <a:xfrm>
              <a:off x="0" y="0"/>
              <a:ext cx="21640800" cy="4496487"/>
              <a:chOff x="0" y="0"/>
              <a:chExt cx="4274726" cy="888195"/>
            </a:xfrm>
          </p:grpSpPr>
          <p:sp>
            <p:nvSpPr>
              <p:cNvPr id="4" name="Freeform 4"/>
              <p:cNvSpPr/>
              <p:nvPr/>
            </p:nvSpPr>
            <p:spPr>
              <a:xfrm>
                <a:off x="0" y="0"/>
                <a:ext cx="4274726" cy="888195"/>
              </a:xfrm>
              <a:custGeom>
                <a:avLst/>
                <a:gdLst/>
                <a:ahLst/>
                <a:cxnLst/>
                <a:rect l="l" t="t" r="r" b="b"/>
                <a:pathLst>
                  <a:path w="4274726" h="888195">
                    <a:moveTo>
                      <a:pt x="11925" y="0"/>
                    </a:moveTo>
                    <a:lnTo>
                      <a:pt x="4262801" y="0"/>
                    </a:lnTo>
                    <a:cubicBezTo>
                      <a:pt x="4269387" y="0"/>
                      <a:pt x="4274726" y="5339"/>
                      <a:pt x="4274726" y="11925"/>
                    </a:cubicBezTo>
                    <a:lnTo>
                      <a:pt x="4274726" y="876270"/>
                    </a:lnTo>
                    <a:cubicBezTo>
                      <a:pt x="4274726" y="882856"/>
                      <a:pt x="4269387" y="888195"/>
                      <a:pt x="4262801" y="888195"/>
                    </a:cubicBezTo>
                    <a:lnTo>
                      <a:pt x="11925" y="888195"/>
                    </a:lnTo>
                    <a:cubicBezTo>
                      <a:pt x="5339" y="888195"/>
                      <a:pt x="0" y="882856"/>
                      <a:pt x="0" y="876270"/>
                    </a:cubicBezTo>
                    <a:lnTo>
                      <a:pt x="0" y="11925"/>
                    </a:lnTo>
                    <a:cubicBezTo>
                      <a:pt x="0" y="5339"/>
                      <a:pt x="5339" y="0"/>
                      <a:pt x="11925" y="0"/>
                    </a:cubicBezTo>
                    <a:close/>
                  </a:path>
                </a:pathLst>
              </a:custGeom>
              <a:solidFill>
                <a:srgbClr val="ED9AC2">
                  <a:alpha val="29804"/>
                </a:srgbClr>
              </a:solidFill>
            </p:spPr>
            <p:txBody>
              <a:bodyPr/>
              <a:lstStyle/>
              <a:p>
                <a:endParaRPr lang="nl-NL"/>
              </a:p>
            </p:txBody>
          </p:sp>
          <p:sp>
            <p:nvSpPr>
              <p:cNvPr id="5" name="TextBox 5"/>
              <p:cNvSpPr txBox="1"/>
              <p:nvPr/>
            </p:nvSpPr>
            <p:spPr>
              <a:xfrm>
                <a:off x="0" y="-38100"/>
                <a:ext cx="4274726" cy="92629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10154" y="333401"/>
              <a:ext cx="21020112" cy="4163086"/>
            </a:xfrm>
            <a:prstGeom prst="rect">
              <a:avLst/>
            </a:prstGeom>
          </p:spPr>
          <p:txBody>
            <a:bodyPr lIns="0" tIns="0" rIns="0" bIns="0" rtlCol="0" anchor="t">
              <a:spAutoFit/>
            </a:bodyPr>
            <a:lstStyle/>
            <a:p>
              <a:pPr marL="539749" lvl="1" indent="-269875" algn="l">
                <a:lnSpc>
                  <a:spcPts val="3124"/>
                </a:lnSpc>
                <a:buFont typeface="Arial"/>
                <a:buChar char="•"/>
              </a:pPr>
              <a:r>
                <a:rPr lang="en-US" sz="2499" b="1">
                  <a:solidFill>
                    <a:srgbClr val="000000"/>
                  </a:solidFill>
                  <a:latin typeface="Open Sans Bold"/>
                  <a:ea typeface="Open Sans Bold"/>
                  <a:cs typeface="Open Sans Bold"/>
                  <a:sym typeface="Open Sans Bold"/>
                </a:rPr>
                <a:t>Normalise the Question:</a:t>
              </a:r>
              <a:r>
                <a:rPr lang="en-US" sz="2499">
                  <a:solidFill>
                    <a:srgbClr val="000000"/>
                  </a:solidFill>
                  <a:latin typeface="Open Sans"/>
                  <a:ea typeface="Open Sans"/>
                  <a:cs typeface="Open Sans"/>
                  <a:sym typeface="Open Sans"/>
                </a:rPr>
                <a:t> Use social norm framing to remove the stigma. For example, </a:t>
              </a:r>
              <a:r>
                <a:rPr lang="en-US" sz="2499" i="1">
                  <a:solidFill>
                    <a:srgbClr val="000000"/>
                  </a:solidFill>
                  <a:latin typeface="Open Sans Italics"/>
                  <a:ea typeface="Open Sans Italics"/>
                  <a:cs typeface="Open Sans Italics"/>
                  <a:sym typeface="Open Sans Italics"/>
                </a:rPr>
                <a:t>“Many people experience mental health challenges like anxiety or low mood. If this applies to you, please let us know so we can cover you properly.”</a:t>
              </a:r>
            </a:p>
            <a:p>
              <a:pPr algn="l">
                <a:lnSpc>
                  <a:spcPts val="3124"/>
                </a:lnSpc>
              </a:pPr>
              <a:endParaRPr lang="en-US" sz="2499" i="1">
                <a:solidFill>
                  <a:srgbClr val="000000"/>
                </a:solidFill>
                <a:latin typeface="Open Sans Italics"/>
                <a:ea typeface="Open Sans Italics"/>
                <a:cs typeface="Open Sans Italics"/>
                <a:sym typeface="Open Sans Italics"/>
              </a:endParaRPr>
            </a:p>
            <a:p>
              <a:pPr marL="539749" lvl="1" indent="-269875" algn="l">
                <a:lnSpc>
                  <a:spcPts val="3124"/>
                </a:lnSpc>
                <a:buFont typeface="Arial"/>
                <a:buChar char="•"/>
              </a:pPr>
              <a:r>
                <a:rPr lang="en-US" sz="2499" b="1">
                  <a:solidFill>
                    <a:srgbClr val="000000"/>
                  </a:solidFill>
                  <a:latin typeface="Open Sans Bold"/>
                  <a:ea typeface="Open Sans Bold"/>
                  <a:cs typeface="Open Sans Bold"/>
                  <a:sym typeface="Open Sans Bold"/>
                </a:rPr>
                <a:t>Explain why </a:t>
              </a:r>
              <a:r>
                <a:rPr lang="en-US" sz="2499">
                  <a:solidFill>
                    <a:srgbClr val="000000"/>
                  </a:solidFill>
                  <a:latin typeface="Open Sans"/>
                  <a:ea typeface="Open Sans"/>
                  <a:cs typeface="Open Sans"/>
                  <a:sym typeface="Open Sans"/>
                </a:rPr>
                <a:t>the information is needed (and how it's in their best interests to disclose). For example, </a:t>
              </a:r>
              <a:r>
                <a:rPr lang="en-US" sz="2499" i="1">
                  <a:solidFill>
                    <a:srgbClr val="000000"/>
                  </a:solidFill>
                  <a:latin typeface="Open Sans Italics"/>
                  <a:ea typeface="Open Sans Italics"/>
                  <a:cs typeface="Open Sans Italics"/>
                  <a:sym typeface="Open Sans Italics"/>
                </a:rPr>
                <a:t>"Being open about your full health history is the best way to ensure this policy provides the long-term financial security you and your family are planning for. It ensures your cover is valid, right from the start."</a:t>
              </a:r>
            </a:p>
            <a:p>
              <a:pPr algn="l">
                <a:lnSpc>
                  <a:spcPts val="3124"/>
                </a:lnSpc>
              </a:pPr>
              <a:endParaRPr lang="en-US" sz="2499" i="1">
                <a:solidFill>
                  <a:srgbClr val="000000"/>
                </a:solidFill>
                <a:latin typeface="Open Sans Italics"/>
                <a:ea typeface="Open Sans Italics"/>
                <a:cs typeface="Open Sans Italics"/>
                <a:sym typeface="Open Sans Italics"/>
              </a:endParaRPr>
            </a:p>
          </p:txBody>
        </p:sp>
      </p:grpSp>
      <p:sp>
        <p:nvSpPr>
          <p:cNvPr id="7" name="Freeform 7"/>
          <p:cNvSpPr/>
          <p:nvPr/>
        </p:nvSpPr>
        <p:spPr>
          <a:xfrm>
            <a:off x="10554451" y="2977418"/>
            <a:ext cx="846976" cy="777101"/>
          </a:xfrm>
          <a:custGeom>
            <a:avLst/>
            <a:gdLst/>
            <a:ahLst/>
            <a:cxnLst/>
            <a:rect l="l" t="t" r="r" b="b"/>
            <a:pathLst>
              <a:path w="846976" h="777101">
                <a:moveTo>
                  <a:pt x="0" y="0"/>
                </a:moveTo>
                <a:lnTo>
                  <a:pt x="846977" y="0"/>
                </a:lnTo>
                <a:lnTo>
                  <a:pt x="846977" y="777101"/>
                </a:lnTo>
                <a:lnTo>
                  <a:pt x="0" y="777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8" name="TextBox 8"/>
          <p:cNvSpPr txBox="1"/>
          <p:nvPr/>
        </p:nvSpPr>
        <p:spPr>
          <a:xfrm>
            <a:off x="6664920" y="3224313"/>
            <a:ext cx="3889532" cy="530206"/>
          </a:xfrm>
          <a:prstGeom prst="rect">
            <a:avLst/>
          </a:prstGeom>
        </p:spPr>
        <p:txBody>
          <a:bodyPr lIns="0" tIns="0" rIns="0" bIns="0" rtlCol="0" anchor="t">
            <a:spAutoFit/>
          </a:bodyPr>
          <a:lstStyle/>
          <a:p>
            <a:pPr algn="just">
              <a:lnSpc>
                <a:spcPts val="3999"/>
              </a:lnSpc>
            </a:pPr>
            <a:r>
              <a:rPr lang="en-US" sz="3999" b="1">
                <a:solidFill>
                  <a:srgbClr val="F00464"/>
                </a:solidFill>
                <a:latin typeface="Open Sans Bold"/>
                <a:ea typeface="Open Sans Bold"/>
                <a:cs typeface="Open Sans Bold"/>
                <a:sym typeface="Open Sans Bold"/>
              </a:rPr>
              <a:t>HOW TO FIX IT</a:t>
            </a:r>
          </a:p>
        </p:txBody>
      </p:sp>
      <p:sp>
        <p:nvSpPr>
          <p:cNvPr id="9" name="Freeform 9"/>
          <p:cNvSpPr/>
          <p:nvPr/>
        </p:nvSpPr>
        <p:spPr>
          <a:xfrm>
            <a:off x="1028700" y="9258300"/>
            <a:ext cx="2701054" cy="428792"/>
          </a:xfrm>
          <a:custGeom>
            <a:avLst/>
            <a:gdLst/>
            <a:ahLst/>
            <a:cxnLst/>
            <a:rect l="l" t="t" r="r" b="b"/>
            <a:pathLst>
              <a:path w="2701054" h="428792">
                <a:moveTo>
                  <a:pt x="0" y="0"/>
                </a:moveTo>
                <a:lnTo>
                  <a:pt x="2701054" y="0"/>
                </a:lnTo>
                <a:lnTo>
                  <a:pt x="2701054" y="428792"/>
                </a:lnTo>
                <a:lnTo>
                  <a:pt x="0" y="428792"/>
                </a:lnTo>
                <a:lnTo>
                  <a:pt x="0" y="0"/>
                </a:lnTo>
                <a:close/>
              </a:path>
            </a:pathLst>
          </a:custGeom>
          <a:blipFill>
            <a:blip r:embed="rId4"/>
            <a:stretch>
              <a:fillRect/>
            </a:stretch>
          </a:blipFill>
        </p:spPr>
        <p:txBody>
          <a:bodyPr/>
          <a:lstStyle/>
          <a:p>
            <a:endParaRPr lang="nl-NL"/>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18232" y="908710"/>
            <a:ext cx="846976" cy="777101"/>
          </a:xfrm>
          <a:custGeom>
            <a:avLst/>
            <a:gdLst/>
            <a:ahLst/>
            <a:cxnLst/>
            <a:rect l="l" t="t" r="r" b="b"/>
            <a:pathLst>
              <a:path w="846976" h="777101">
                <a:moveTo>
                  <a:pt x="0" y="0"/>
                </a:moveTo>
                <a:lnTo>
                  <a:pt x="846976" y="0"/>
                </a:lnTo>
                <a:lnTo>
                  <a:pt x="846976" y="777101"/>
                </a:lnTo>
                <a:lnTo>
                  <a:pt x="0" y="7771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grpSp>
        <p:nvGrpSpPr>
          <p:cNvPr id="3" name="Group 3"/>
          <p:cNvGrpSpPr/>
          <p:nvPr/>
        </p:nvGrpSpPr>
        <p:grpSpPr>
          <a:xfrm rot="5400000">
            <a:off x="8880258" y="5025377"/>
            <a:ext cx="527483" cy="527483"/>
            <a:chOff x="0" y="0"/>
            <a:chExt cx="812800" cy="812800"/>
          </a:xfrm>
        </p:grpSpPr>
        <p:sp>
          <p:nvSpPr>
            <p:cNvPr id="4" name="Freeform 4"/>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000000"/>
            </a:solidFill>
          </p:spPr>
          <p:txBody>
            <a:bodyPr/>
            <a:lstStyle/>
            <a:p>
              <a:endParaRPr lang="nl-NL"/>
            </a:p>
          </p:txBody>
        </p:sp>
        <p:sp>
          <p:nvSpPr>
            <p:cNvPr id="5" name="TextBox 5"/>
            <p:cNvSpPr txBox="1"/>
            <p:nvPr/>
          </p:nvSpPr>
          <p:spPr>
            <a:xfrm>
              <a:off x="0" y="165100"/>
              <a:ext cx="711200" cy="444500"/>
            </a:xfrm>
            <a:prstGeom prst="rect">
              <a:avLst/>
            </a:prstGeom>
          </p:spPr>
          <p:txBody>
            <a:bodyPr lIns="48478" tIns="48478" rIns="48478" bIns="48478" rtlCol="0" anchor="ctr"/>
            <a:lstStyle/>
            <a:p>
              <a:pPr algn="ctr">
                <a:lnSpc>
                  <a:spcPts val="2660"/>
                </a:lnSpc>
              </a:pPr>
              <a:endParaRPr/>
            </a:p>
          </p:txBody>
        </p:sp>
      </p:grpSp>
      <p:grpSp>
        <p:nvGrpSpPr>
          <p:cNvPr id="6" name="Group 6"/>
          <p:cNvGrpSpPr/>
          <p:nvPr/>
        </p:nvGrpSpPr>
        <p:grpSpPr>
          <a:xfrm>
            <a:off x="2379227" y="5895931"/>
            <a:ext cx="13572734" cy="2823088"/>
            <a:chOff x="0" y="0"/>
            <a:chExt cx="18096979" cy="3764118"/>
          </a:xfrm>
        </p:grpSpPr>
        <p:grpSp>
          <p:nvGrpSpPr>
            <p:cNvPr id="7" name="Group 7"/>
            <p:cNvGrpSpPr/>
            <p:nvPr/>
          </p:nvGrpSpPr>
          <p:grpSpPr>
            <a:xfrm>
              <a:off x="0" y="0"/>
              <a:ext cx="18096979" cy="3764118"/>
              <a:chOff x="0" y="0"/>
              <a:chExt cx="4408742" cy="917005"/>
            </a:xfrm>
          </p:grpSpPr>
          <p:sp>
            <p:nvSpPr>
              <p:cNvPr id="8" name="Freeform 8"/>
              <p:cNvSpPr/>
              <p:nvPr/>
            </p:nvSpPr>
            <p:spPr>
              <a:xfrm>
                <a:off x="0" y="0"/>
                <a:ext cx="4408743" cy="917005"/>
              </a:xfrm>
              <a:custGeom>
                <a:avLst/>
                <a:gdLst/>
                <a:ahLst/>
                <a:cxnLst/>
                <a:rect l="l" t="t" r="r" b="b"/>
                <a:pathLst>
                  <a:path w="4408743" h="917005">
                    <a:moveTo>
                      <a:pt x="14260" y="0"/>
                    </a:moveTo>
                    <a:lnTo>
                      <a:pt x="4394483" y="0"/>
                    </a:lnTo>
                    <a:cubicBezTo>
                      <a:pt x="4398264" y="0"/>
                      <a:pt x="4401891" y="1502"/>
                      <a:pt x="4404566" y="4177"/>
                    </a:cubicBezTo>
                    <a:cubicBezTo>
                      <a:pt x="4407240" y="6851"/>
                      <a:pt x="4408743" y="10478"/>
                      <a:pt x="4408743" y="14260"/>
                    </a:cubicBezTo>
                    <a:lnTo>
                      <a:pt x="4408743" y="902745"/>
                    </a:lnTo>
                    <a:cubicBezTo>
                      <a:pt x="4408743" y="910621"/>
                      <a:pt x="4402358" y="917005"/>
                      <a:pt x="4394483" y="917005"/>
                    </a:cubicBezTo>
                    <a:lnTo>
                      <a:pt x="14260" y="917005"/>
                    </a:lnTo>
                    <a:cubicBezTo>
                      <a:pt x="6384" y="917005"/>
                      <a:pt x="0" y="910621"/>
                      <a:pt x="0" y="902745"/>
                    </a:cubicBezTo>
                    <a:lnTo>
                      <a:pt x="0" y="14260"/>
                    </a:lnTo>
                    <a:cubicBezTo>
                      <a:pt x="0" y="6384"/>
                      <a:pt x="6384" y="0"/>
                      <a:pt x="14260" y="0"/>
                    </a:cubicBezTo>
                    <a:close/>
                  </a:path>
                </a:pathLst>
              </a:custGeom>
              <a:solidFill>
                <a:srgbClr val="7ED957">
                  <a:alpha val="29804"/>
                </a:srgbClr>
              </a:solidFill>
            </p:spPr>
            <p:txBody>
              <a:bodyPr/>
              <a:lstStyle/>
              <a:p>
                <a:endParaRPr lang="nl-NL"/>
              </a:p>
            </p:txBody>
          </p:sp>
          <p:sp>
            <p:nvSpPr>
              <p:cNvPr id="9" name="TextBox 9"/>
              <p:cNvSpPr txBox="1"/>
              <p:nvPr/>
            </p:nvSpPr>
            <p:spPr>
              <a:xfrm>
                <a:off x="0" y="-38100"/>
                <a:ext cx="4408742" cy="955105"/>
              </a:xfrm>
              <a:prstGeom prst="rect">
                <a:avLst/>
              </a:prstGeom>
            </p:spPr>
            <p:txBody>
              <a:bodyPr lIns="41190" tIns="41190" rIns="41190" bIns="41190" rtlCol="0" anchor="ctr"/>
              <a:lstStyle/>
              <a:p>
                <a:pPr algn="ctr">
                  <a:lnSpc>
                    <a:spcPts val="2660"/>
                  </a:lnSpc>
                </a:pPr>
                <a:endParaRPr/>
              </a:p>
            </p:txBody>
          </p:sp>
        </p:grpSp>
        <p:sp>
          <p:nvSpPr>
            <p:cNvPr id="10" name="TextBox 10"/>
            <p:cNvSpPr txBox="1"/>
            <p:nvPr/>
          </p:nvSpPr>
          <p:spPr>
            <a:xfrm>
              <a:off x="476176" y="166304"/>
              <a:ext cx="17202524" cy="3354682"/>
            </a:xfrm>
            <a:prstGeom prst="rect">
              <a:avLst/>
            </a:prstGeom>
          </p:spPr>
          <p:txBody>
            <a:bodyPr lIns="0" tIns="0" rIns="0" bIns="0" rtlCol="0" anchor="t">
              <a:spAutoFit/>
            </a:bodyPr>
            <a:lstStyle/>
            <a:p>
              <a:pPr algn="l">
                <a:lnSpc>
                  <a:spcPts val="2500"/>
                </a:lnSpc>
              </a:pPr>
              <a:r>
                <a:rPr lang="en-US" sz="2000">
                  <a:solidFill>
                    <a:srgbClr val="000000"/>
                  </a:solidFill>
                  <a:latin typeface="Open Sans"/>
                  <a:ea typeface="Open Sans"/>
                  <a:cs typeface="Open Sans"/>
                  <a:sym typeface="Open Sans"/>
                </a:rPr>
                <a:t>Many people experience mental health challenges like anxiety or depression. It's important that we understand if you experience this to ensure you are fully covered when you need it.</a:t>
              </a:r>
            </a:p>
            <a:p>
              <a:pPr algn="l">
                <a:lnSpc>
                  <a:spcPts val="2500"/>
                </a:lnSpc>
              </a:pPr>
              <a:r>
                <a:rPr lang="en-US" sz="2000">
                  <a:solidFill>
                    <a:srgbClr val="000000"/>
                  </a:solidFill>
                  <a:latin typeface="Open Sans"/>
                  <a:ea typeface="Open Sans"/>
                  <a:cs typeface="Open Sans"/>
                  <a:sym typeface="Open Sans"/>
                </a:rPr>
                <a:t>Which of the following have you ever been diagnosed with or treated for? Please select all that apply.</a:t>
              </a:r>
            </a:p>
            <a:p>
              <a:pPr algn="l">
                <a:lnSpc>
                  <a:spcPts val="2500"/>
                </a:lnSpc>
              </a:pPr>
              <a:endParaRPr lang="en-US" sz="2000">
                <a:solidFill>
                  <a:srgbClr val="000000"/>
                </a:solidFill>
                <a:latin typeface="Open Sans"/>
                <a:ea typeface="Open Sans"/>
                <a:cs typeface="Open Sans"/>
                <a:sym typeface="Open Sans"/>
              </a:endParaRPr>
            </a:p>
            <a:p>
              <a:pPr algn="l">
                <a:lnSpc>
                  <a:spcPts val="2500"/>
                </a:lnSpc>
              </a:pPr>
              <a:r>
                <a:rPr lang="en-US" sz="2000">
                  <a:solidFill>
                    <a:srgbClr val="000000"/>
                  </a:solidFill>
                  <a:latin typeface="Open Sans"/>
                  <a:ea typeface="Open Sans"/>
                  <a:cs typeface="Open Sans"/>
                  <a:sym typeface="Open Sans"/>
                </a:rPr>
                <a:t>☐ Any psychological conditions (e.g. stress, anxiety, depression)</a:t>
              </a:r>
            </a:p>
            <a:p>
              <a:pPr algn="l">
                <a:lnSpc>
                  <a:spcPts val="2500"/>
                </a:lnSpc>
              </a:pPr>
              <a:r>
                <a:rPr lang="en-US" sz="2000">
                  <a:solidFill>
                    <a:srgbClr val="000000"/>
                  </a:solidFill>
                  <a:latin typeface="Open Sans"/>
                  <a:ea typeface="Open Sans"/>
                  <a:cs typeface="Open Sans"/>
                  <a:sym typeface="Open Sans"/>
                </a:rPr>
                <a:t>☐ Any psychiatric conditions (e.g. eating disorders)</a:t>
              </a:r>
            </a:p>
            <a:p>
              <a:pPr algn="l">
                <a:lnSpc>
                  <a:spcPts val="2500"/>
                </a:lnSpc>
              </a:pPr>
              <a:r>
                <a:rPr lang="en-US" sz="2000">
                  <a:solidFill>
                    <a:srgbClr val="000000"/>
                  </a:solidFill>
                  <a:latin typeface="Open Sans"/>
                  <a:ea typeface="Open Sans"/>
                  <a:cs typeface="Open Sans"/>
                  <a:sym typeface="Open Sans"/>
                </a:rPr>
                <a:t>☐ Drug or alcohol abuse</a:t>
              </a:r>
            </a:p>
            <a:p>
              <a:pPr algn="l">
                <a:lnSpc>
                  <a:spcPts val="2500"/>
                </a:lnSpc>
              </a:pPr>
              <a:r>
                <a:rPr lang="en-US" sz="2000">
                  <a:solidFill>
                    <a:srgbClr val="000000"/>
                  </a:solidFill>
                  <a:latin typeface="Open Sans"/>
                  <a:ea typeface="Open Sans"/>
                  <a:cs typeface="Open Sans"/>
                  <a:sym typeface="Open Sans"/>
                </a:rPr>
                <a:t>☐ None of the above</a:t>
              </a:r>
            </a:p>
          </p:txBody>
        </p:sp>
      </p:grpSp>
      <p:sp>
        <p:nvSpPr>
          <p:cNvPr id="11" name="Freeform 11"/>
          <p:cNvSpPr/>
          <p:nvPr/>
        </p:nvSpPr>
        <p:spPr>
          <a:xfrm>
            <a:off x="1028700" y="9258300"/>
            <a:ext cx="2701054" cy="428792"/>
          </a:xfrm>
          <a:custGeom>
            <a:avLst/>
            <a:gdLst/>
            <a:ahLst/>
            <a:cxnLst/>
            <a:rect l="l" t="t" r="r" b="b"/>
            <a:pathLst>
              <a:path w="2701054" h="428792">
                <a:moveTo>
                  <a:pt x="0" y="0"/>
                </a:moveTo>
                <a:lnTo>
                  <a:pt x="2701054" y="0"/>
                </a:lnTo>
                <a:lnTo>
                  <a:pt x="2701054" y="428792"/>
                </a:lnTo>
                <a:lnTo>
                  <a:pt x="0" y="428792"/>
                </a:lnTo>
                <a:lnTo>
                  <a:pt x="0" y="0"/>
                </a:lnTo>
                <a:close/>
              </a:path>
            </a:pathLst>
          </a:custGeom>
          <a:blipFill>
            <a:blip r:embed="rId5"/>
            <a:stretch>
              <a:fillRect/>
            </a:stretch>
          </a:blipFill>
        </p:spPr>
        <p:txBody>
          <a:bodyPr/>
          <a:lstStyle/>
          <a:p>
            <a:endParaRPr lang="nl-NL"/>
          </a:p>
        </p:txBody>
      </p:sp>
      <p:grpSp>
        <p:nvGrpSpPr>
          <p:cNvPr id="12" name="Group 12"/>
          <p:cNvGrpSpPr/>
          <p:nvPr/>
        </p:nvGrpSpPr>
        <p:grpSpPr>
          <a:xfrm>
            <a:off x="3371930" y="2287368"/>
            <a:ext cx="11544141" cy="2394939"/>
            <a:chOff x="0" y="0"/>
            <a:chExt cx="4828976" cy="1001816"/>
          </a:xfrm>
        </p:grpSpPr>
        <p:sp>
          <p:nvSpPr>
            <p:cNvPr id="13" name="Freeform 13"/>
            <p:cNvSpPr/>
            <p:nvPr/>
          </p:nvSpPr>
          <p:spPr>
            <a:xfrm>
              <a:off x="0" y="0"/>
              <a:ext cx="4828976" cy="1001816"/>
            </a:xfrm>
            <a:custGeom>
              <a:avLst/>
              <a:gdLst/>
              <a:ahLst/>
              <a:cxnLst/>
              <a:rect l="l" t="t" r="r" b="b"/>
              <a:pathLst>
                <a:path w="4828976" h="1001816">
                  <a:moveTo>
                    <a:pt x="34202" y="0"/>
                  </a:moveTo>
                  <a:lnTo>
                    <a:pt x="4794773" y="0"/>
                  </a:lnTo>
                  <a:cubicBezTo>
                    <a:pt x="4813663" y="0"/>
                    <a:pt x="4828976" y="15313"/>
                    <a:pt x="4828976" y="34202"/>
                  </a:cubicBezTo>
                  <a:lnTo>
                    <a:pt x="4828976" y="967613"/>
                  </a:lnTo>
                  <a:cubicBezTo>
                    <a:pt x="4828976" y="986503"/>
                    <a:pt x="4813663" y="1001816"/>
                    <a:pt x="4794773" y="1001816"/>
                  </a:cubicBezTo>
                  <a:lnTo>
                    <a:pt x="34202" y="1001816"/>
                  </a:lnTo>
                  <a:cubicBezTo>
                    <a:pt x="15313" y="1001816"/>
                    <a:pt x="0" y="986503"/>
                    <a:pt x="0" y="967613"/>
                  </a:cubicBezTo>
                  <a:lnTo>
                    <a:pt x="0" y="34202"/>
                  </a:lnTo>
                  <a:cubicBezTo>
                    <a:pt x="0" y="15313"/>
                    <a:pt x="15313" y="0"/>
                    <a:pt x="34202" y="0"/>
                  </a:cubicBezTo>
                  <a:close/>
                </a:path>
              </a:pathLst>
            </a:custGeom>
            <a:solidFill>
              <a:srgbClr val="000000">
                <a:alpha val="0"/>
              </a:srgbClr>
            </a:solidFill>
            <a:ln w="19050" cap="rnd">
              <a:solidFill>
                <a:srgbClr val="000000"/>
              </a:solidFill>
              <a:prstDash val="solid"/>
              <a:round/>
            </a:ln>
          </p:spPr>
          <p:txBody>
            <a:bodyPr/>
            <a:lstStyle/>
            <a:p>
              <a:endParaRPr lang="nl-NL"/>
            </a:p>
          </p:txBody>
        </p:sp>
        <p:sp>
          <p:nvSpPr>
            <p:cNvPr id="14" name="TextBox 14"/>
            <p:cNvSpPr txBox="1"/>
            <p:nvPr/>
          </p:nvSpPr>
          <p:spPr>
            <a:xfrm>
              <a:off x="0" y="-38100"/>
              <a:ext cx="4828976" cy="1039916"/>
            </a:xfrm>
            <a:prstGeom prst="rect">
              <a:avLst/>
            </a:prstGeom>
          </p:spPr>
          <p:txBody>
            <a:bodyPr lIns="31985" tIns="31985" rIns="31985" bIns="31985" rtlCol="0" anchor="ctr"/>
            <a:lstStyle/>
            <a:p>
              <a:pPr algn="ctr">
                <a:lnSpc>
                  <a:spcPts val="2659"/>
                </a:lnSpc>
              </a:pPr>
              <a:endParaRPr/>
            </a:p>
          </p:txBody>
        </p:sp>
      </p:grpSp>
      <p:sp>
        <p:nvSpPr>
          <p:cNvPr id="15" name="Freeform 15"/>
          <p:cNvSpPr/>
          <p:nvPr/>
        </p:nvSpPr>
        <p:spPr>
          <a:xfrm>
            <a:off x="4849218" y="2581688"/>
            <a:ext cx="8632752" cy="1874333"/>
          </a:xfrm>
          <a:custGeom>
            <a:avLst/>
            <a:gdLst/>
            <a:ahLst/>
            <a:cxnLst/>
            <a:rect l="l" t="t" r="r" b="b"/>
            <a:pathLst>
              <a:path w="8632752" h="1874333">
                <a:moveTo>
                  <a:pt x="0" y="0"/>
                </a:moveTo>
                <a:lnTo>
                  <a:pt x="8632752" y="0"/>
                </a:lnTo>
                <a:lnTo>
                  <a:pt x="8632752" y="1874334"/>
                </a:lnTo>
                <a:lnTo>
                  <a:pt x="0" y="1874334"/>
                </a:lnTo>
                <a:lnTo>
                  <a:pt x="0" y="0"/>
                </a:lnTo>
                <a:close/>
              </a:path>
            </a:pathLst>
          </a:custGeom>
          <a:blipFill>
            <a:blip r:embed="rId6"/>
            <a:stretch>
              <a:fillRect t="-3629"/>
            </a:stretch>
          </a:blipFill>
        </p:spPr>
        <p:txBody>
          <a:bodyPr/>
          <a:lstStyle/>
          <a:p>
            <a:endParaRPr lang="nl-NL"/>
          </a:p>
        </p:txBody>
      </p:sp>
      <p:sp>
        <p:nvSpPr>
          <p:cNvPr id="16" name="TextBox 16"/>
          <p:cNvSpPr txBox="1"/>
          <p:nvPr/>
        </p:nvSpPr>
        <p:spPr>
          <a:xfrm>
            <a:off x="1028700" y="1155604"/>
            <a:ext cx="3889532" cy="530206"/>
          </a:xfrm>
          <a:prstGeom prst="rect">
            <a:avLst/>
          </a:prstGeom>
        </p:spPr>
        <p:txBody>
          <a:bodyPr lIns="0" tIns="0" rIns="0" bIns="0" rtlCol="0" anchor="t">
            <a:spAutoFit/>
          </a:bodyPr>
          <a:lstStyle/>
          <a:p>
            <a:pPr algn="just">
              <a:lnSpc>
                <a:spcPts val="3999"/>
              </a:lnSpc>
            </a:pPr>
            <a:r>
              <a:rPr lang="en-US" sz="3999" b="1">
                <a:solidFill>
                  <a:srgbClr val="F00464"/>
                </a:solidFill>
                <a:latin typeface="Open Sans Bold"/>
                <a:ea typeface="Open Sans Bold"/>
                <a:cs typeface="Open Sans Bold"/>
                <a:sym typeface="Open Sans Bold"/>
              </a:rPr>
              <a:t>HOW TO FIX IT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352550"/>
            <a:ext cx="4190771" cy="1503067"/>
          </a:xfrm>
          <a:prstGeom prst="rect">
            <a:avLst/>
          </a:prstGeom>
        </p:spPr>
        <p:txBody>
          <a:bodyPr lIns="0" tIns="0" rIns="0" bIns="0" rtlCol="0" anchor="t">
            <a:spAutoFit/>
          </a:bodyPr>
          <a:lstStyle/>
          <a:p>
            <a:pPr algn="ctr">
              <a:lnSpc>
                <a:spcPts val="11040"/>
              </a:lnSpc>
            </a:pPr>
            <a:r>
              <a:rPr lang="en-US" sz="12000" b="1" spc="-1248">
                <a:solidFill>
                  <a:srgbClr val="000000"/>
                </a:solidFill>
                <a:latin typeface="Open Sans Bold"/>
                <a:ea typeface="Open Sans Bold"/>
                <a:cs typeface="Open Sans Bold"/>
                <a:sym typeface="Open Sans Bold"/>
              </a:rPr>
              <a:t>Recap</a:t>
            </a:r>
          </a:p>
        </p:txBody>
      </p:sp>
      <p:sp>
        <p:nvSpPr>
          <p:cNvPr id="3" name="TextBox 3"/>
          <p:cNvSpPr txBox="1"/>
          <p:nvPr/>
        </p:nvSpPr>
        <p:spPr>
          <a:xfrm>
            <a:off x="1028700" y="4208491"/>
            <a:ext cx="8787898" cy="2987542"/>
          </a:xfrm>
          <a:prstGeom prst="rect">
            <a:avLst/>
          </a:prstGeom>
        </p:spPr>
        <p:txBody>
          <a:bodyPr lIns="0" tIns="0" rIns="0" bIns="0" rtlCol="0" anchor="t">
            <a:spAutoFit/>
          </a:bodyPr>
          <a:lstStyle/>
          <a:p>
            <a:pPr algn="l">
              <a:lnSpc>
                <a:spcPts val="4000"/>
              </a:lnSpc>
            </a:pPr>
            <a:r>
              <a:rPr lang="en-US" sz="2000">
                <a:solidFill>
                  <a:srgbClr val="000000"/>
                </a:solidFill>
                <a:latin typeface="Open Sans"/>
                <a:ea typeface="Open Sans"/>
                <a:cs typeface="Open Sans"/>
                <a:sym typeface="Open Sans"/>
              </a:rPr>
              <a:t>1) We Ask for Honesty Too Late</a:t>
            </a:r>
          </a:p>
          <a:p>
            <a:pPr algn="l">
              <a:lnSpc>
                <a:spcPts val="4000"/>
              </a:lnSpc>
            </a:pPr>
            <a:r>
              <a:rPr lang="en-US" sz="2000">
                <a:solidFill>
                  <a:srgbClr val="000000"/>
                </a:solidFill>
                <a:latin typeface="Open Sans"/>
                <a:ea typeface="Open Sans"/>
                <a:cs typeface="Open Sans"/>
                <a:sym typeface="Open Sans"/>
              </a:rPr>
              <a:t>2) We Signal the “Right” Answer</a:t>
            </a:r>
          </a:p>
          <a:p>
            <a:pPr algn="l">
              <a:lnSpc>
                <a:spcPts val="4000"/>
              </a:lnSpc>
            </a:pPr>
            <a:r>
              <a:rPr lang="en-US" sz="2000">
                <a:solidFill>
                  <a:srgbClr val="000000"/>
                </a:solidFill>
                <a:latin typeface="Open Sans"/>
                <a:ea typeface="Open Sans"/>
                <a:cs typeface="Open Sans"/>
                <a:sym typeface="Open Sans"/>
              </a:rPr>
              <a:t>3) We Bundle Questions to Shorten the Journey but Add Complexity</a:t>
            </a:r>
          </a:p>
          <a:p>
            <a:pPr algn="l">
              <a:lnSpc>
                <a:spcPts val="4000"/>
              </a:lnSpc>
            </a:pPr>
            <a:r>
              <a:rPr lang="en-US" sz="2000">
                <a:solidFill>
                  <a:srgbClr val="000000"/>
                </a:solidFill>
                <a:latin typeface="Open Sans"/>
                <a:ea typeface="Open Sans"/>
                <a:cs typeface="Open Sans"/>
                <a:sym typeface="Open Sans"/>
              </a:rPr>
              <a:t>4) We Don’t Speak the Customer’s Language</a:t>
            </a:r>
          </a:p>
          <a:p>
            <a:pPr algn="l">
              <a:lnSpc>
                <a:spcPts val="4000"/>
              </a:lnSpc>
            </a:pPr>
            <a:r>
              <a:rPr lang="en-US" sz="2000">
                <a:solidFill>
                  <a:srgbClr val="000000"/>
                </a:solidFill>
                <a:latin typeface="Open Sans"/>
                <a:ea typeface="Open Sans"/>
                <a:cs typeface="Open Sans"/>
                <a:sym typeface="Open Sans"/>
              </a:rPr>
              <a:t>5) We Ask Subjective Questions that Make it Easier to “Fudge” the Answer</a:t>
            </a:r>
          </a:p>
          <a:p>
            <a:pPr algn="l">
              <a:lnSpc>
                <a:spcPts val="4000"/>
              </a:lnSpc>
            </a:pPr>
            <a:r>
              <a:rPr lang="en-US" sz="2000">
                <a:solidFill>
                  <a:srgbClr val="000000"/>
                </a:solidFill>
                <a:latin typeface="Open Sans"/>
                <a:ea typeface="Open Sans"/>
                <a:cs typeface="Open Sans"/>
                <a:sym typeface="Open Sans"/>
              </a:rPr>
              <a:t>6) We Ask Sensitive Questions in Ways That are Insensitive</a:t>
            </a:r>
          </a:p>
        </p:txBody>
      </p:sp>
      <p:sp>
        <p:nvSpPr>
          <p:cNvPr id="4" name="TextBox 4"/>
          <p:cNvSpPr txBox="1"/>
          <p:nvPr/>
        </p:nvSpPr>
        <p:spPr>
          <a:xfrm>
            <a:off x="1028700" y="3405253"/>
            <a:ext cx="15199732" cy="565106"/>
          </a:xfrm>
          <a:prstGeom prst="rect">
            <a:avLst/>
          </a:prstGeom>
        </p:spPr>
        <p:txBody>
          <a:bodyPr lIns="0" tIns="0" rIns="0" bIns="0" rtlCol="0" anchor="t">
            <a:spAutoFit/>
          </a:bodyPr>
          <a:lstStyle/>
          <a:p>
            <a:pPr algn="l">
              <a:lnSpc>
                <a:spcPts val="4999"/>
              </a:lnSpc>
            </a:pPr>
            <a:r>
              <a:rPr lang="en-US" sz="2499" b="1">
                <a:solidFill>
                  <a:srgbClr val="000000"/>
                </a:solidFill>
                <a:latin typeface="Open Sans Bold"/>
                <a:ea typeface="Open Sans Bold"/>
                <a:cs typeface="Open Sans Bold"/>
                <a:sym typeface="Open Sans Bold"/>
              </a:rPr>
              <a:t>Six ways we might be making it hard to be honest:</a:t>
            </a:r>
          </a:p>
        </p:txBody>
      </p:sp>
      <p:sp>
        <p:nvSpPr>
          <p:cNvPr id="5" name="Freeform 5"/>
          <p:cNvSpPr/>
          <p:nvPr/>
        </p:nvSpPr>
        <p:spPr>
          <a:xfrm>
            <a:off x="1028700" y="8608949"/>
            <a:ext cx="4090398" cy="649351"/>
          </a:xfrm>
          <a:custGeom>
            <a:avLst/>
            <a:gdLst/>
            <a:ahLst/>
            <a:cxnLst/>
            <a:rect l="l" t="t" r="r" b="b"/>
            <a:pathLst>
              <a:path w="4090398" h="649351">
                <a:moveTo>
                  <a:pt x="0" y="0"/>
                </a:moveTo>
                <a:lnTo>
                  <a:pt x="4090398" y="0"/>
                </a:lnTo>
                <a:lnTo>
                  <a:pt x="4090398" y="649351"/>
                </a:lnTo>
                <a:lnTo>
                  <a:pt x="0" y="649351"/>
                </a:lnTo>
                <a:lnTo>
                  <a:pt x="0" y="0"/>
                </a:lnTo>
                <a:close/>
              </a:path>
            </a:pathLst>
          </a:custGeom>
          <a:blipFill>
            <a:blip r:embed="rId3"/>
            <a:stretch>
              <a:fillRect/>
            </a:stretch>
          </a:blipFill>
        </p:spPr>
        <p:txBody>
          <a:bodyPr/>
          <a:lstStyle/>
          <a:p>
            <a:endParaRPr lang="nl-NL"/>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46663" y="3580665"/>
            <a:ext cx="15634186" cy="1260493"/>
          </a:xfrm>
          <a:prstGeom prst="rect">
            <a:avLst/>
          </a:prstGeom>
        </p:spPr>
        <p:txBody>
          <a:bodyPr lIns="0" tIns="0" rIns="0" bIns="0" rtlCol="0" anchor="t">
            <a:spAutoFit/>
          </a:bodyPr>
          <a:lstStyle/>
          <a:p>
            <a:pPr algn="l">
              <a:lnSpc>
                <a:spcPts val="9199"/>
              </a:lnSpc>
            </a:pPr>
            <a:r>
              <a:rPr lang="en-US" sz="9999" spc="-1039">
                <a:solidFill>
                  <a:srgbClr val="1E1E1E"/>
                </a:solidFill>
                <a:latin typeface="Archivo Black"/>
                <a:ea typeface="Archivo Black"/>
                <a:cs typeface="Archivo Black"/>
                <a:sym typeface="Archivo Black"/>
              </a:rPr>
              <a:t>Thank you!</a:t>
            </a:r>
          </a:p>
        </p:txBody>
      </p:sp>
      <p:sp>
        <p:nvSpPr>
          <p:cNvPr id="3" name="TextBox 3"/>
          <p:cNvSpPr txBox="1"/>
          <p:nvPr/>
        </p:nvSpPr>
        <p:spPr>
          <a:xfrm>
            <a:off x="897793" y="5389531"/>
            <a:ext cx="10434440" cy="622256"/>
          </a:xfrm>
          <a:prstGeom prst="rect">
            <a:avLst/>
          </a:prstGeom>
        </p:spPr>
        <p:txBody>
          <a:bodyPr lIns="0" tIns="0" rIns="0" bIns="0" rtlCol="0" anchor="t">
            <a:spAutoFit/>
          </a:bodyPr>
          <a:lstStyle/>
          <a:p>
            <a:pPr algn="l">
              <a:lnSpc>
                <a:spcPts val="4999"/>
              </a:lnSpc>
            </a:pPr>
            <a:r>
              <a:rPr lang="en-US" sz="3999" b="1">
                <a:solidFill>
                  <a:srgbClr val="1E1E1E"/>
                </a:solidFill>
                <a:latin typeface="Aileron Bold"/>
                <a:ea typeface="Aileron Bold"/>
                <a:cs typeface="Aileron Bold"/>
                <a:sym typeface="Aileron Bold"/>
              </a:rPr>
              <a:t>Any Questions?</a:t>
            </a:r>
          </a:p>
        </p:txBody>
      </p:sp>
      <p:sp>
        <p:nvSpPr>
          <p:cNvPr id="4" name="Freeform 4"/>
          <p:cNvSpPr/>
          <p:nvPr/>
        </p:nvSpPr>
        <p:spPr>
          <a:xfrm>
            <a:off x="897793" y="8495055"/>
            <a:ext cx="4090398" cy="649351"/>
          </a:xfrm>
          <a:custGeom>
            <a:avLst/>
            <a:gdLst/>
            <a:ahLst/>
            <a:cxnLst/>
            <a:rect l="l" t="t" r="r" b="b"/>
            <a:pathLst>
              <a:path w="4090398" h="649351">
                <a:moveTo>
                  <a:pt x="0" y="0"/>
                </a:moveTo>
                <a:lnTo>
                  <a:pt x="4090397" y="0"/>
                </a:lnTo>
                <a:lnTo>
                  <a:pt x="4090397" y="649350"/>
                </a:lnTo>
                <a:lnTo>
                  <a:pt x="0" y="649350"/>
                </a:lnTo>
                <a:lnTo>
                  <a:pt x="0" y="0"/>
                </a:lnTo>
                <a:close/>
              </a:path>
            </a:pathLst>
          </a:custGeom>
          <a:blipFill>
            <a:blip r:embed="rId2"/>
            <a:stretch>
              <a:fillRect/>
            </a:stretch>
          </a:blipFill>
        </p:spPr>
        <p:txBody>
          <a:bodyPr/>
          <a:lstStyle/>
          <a:p>
            <a:endParaRPr lang="nl-NL"/>
          </a:p>
        </p:txBody>
      </p:sp>
      <p:sp>
        <p:nvSpPr>
          <p:cNvPr id="5" name="Freeform 5"/>
          <p:cNvSpPr/>
          <p:nvPr/>
        </p:nvSpPr>
        <p:spPr>
          <a:xfrm>
            <a:off x="11922839" y="4721965"/>
            <a:ext cx="4918721" cy="4918721"/>
          </a:xfrm>
          <a:custGeom>
            <a:avLst/>
            <a:gdLst/>
            <a:ahLst/>
            <a:cxnLst/>
            <a:rect l="l" t="t" r="r" b="b"/>
            <a:pathLst>
              <a:path w="4918721" h="4918721">
                <a:moveTo>
                  <a:pt x="0" y="0"/>
                </a:moveTo>
                <a:lnTo>
                  <a:pt x="4918720" y="0"/>
                </a:lnTo>
                <a:lnTo>
                  <a:pt x="4918720" y="4918721"/>
                </a:lnTo>
                <a:lnTo>
                  <a:pt x="0" y="4918721"/>
                </a:lnTo>
                <a:lnTo>
                  <a:pt x="0" y="0"/>
                </a:lnTo>
                <a:close/>
              </a:path>
            </a:pathLst>
          </a:custGeom>
          <a:blipFill>
            <a:blip r:embed="rId3"/>
            <a:stretch>
              <a:fillRect/>
            </a:stretch>
          </a:blipFill>
        </p:spPr>
        <p:txBody>
          <a:bodyPr/>
          <a:lstStyle/>
          <a:p>
            <a:endParaRPr lang="nl-NL"/>
          </a:p>
        </p:txBody>
      </p:sp>
      <p:grpSp>
        <p:nvGrpSpPr>
          <p:cNvPr id="6" name="Group 6"/>
          <p:cNvGrpSpPr/>
          <p:nvPr/>
        </p:nvGrpSpPr>
        <p:grpSpPr>
          <a:xfrm>
            <a:off x="11678711" y="1807345"/>
            <a:ext cx="5059846" cy="2677756"/>
            <a:chOff x="0" y="0"/>
            <a:chExt cx="1369672" cy="724854"/>
          </a:xfrm>
        </p:grpSpPr>
        <p:sp>
          <p:nvSpPr>
            <p:cNvPr id="7" name="Freeform 7"/>
            <p:cNvSpPr/>
            <p:nvPr/>
          </p:nvSpPr>
          <p:spPr>
            <a:xfrm>
              <a:off x="0" y="0"/>
              <a:ext cx="1369672" cy="724854"/>
            </a:xfrm>
            <a:custGeom>
              <a:avLst/>
              <a:gdLst/>
              <a:ahLst/>
              <a:cxnLst/>
              <a:rect l="l" t="t" r="r" b="b"/>
              <a:pathLst>
                <a:path w="1369672" h="724854">
                  <a:moveTo>
                    <a:pt x="99455" y="0"/>
                  </a:moveTo>
                  <a:lnTo>
                    <a:pt x="1270217" y="0"/>
                  </a:lnTo>
                  <a:cubicBezTo>
                    <a:pt x="1296594" y="0"/>
                    <a:pt x="1321891" y="10478"/>
                    <a:pt x="1340542" y="29130"/>
                  </a:cubicBezTo>
                  <a:cubicBezTo>
                    <a:pt x="1359194" y="47781"/>
                    <a:pt x="1369672" y="73078"/>
                    <a:pt x="1369672" y="99455"/>
                  </a:cubicBezTo>
                  <a:lnTo>
                    <a:pt x="1369672" y="625399"/>
                  </a:lnTo>
                  <a:cubicBezTo>
                    <a:pt x="1369672" y="680326"/>
                    <a:pt x="1325145" y="724854"/>
                    <a:pt x="1270217" y="724854"/>
                  </a:cubicBezTo>
                  <a:lnTo>
                    <a:pt x="99455" y="724854"/>
                  </a:lnTo>
                  <a:cubicBezTo>
                    <a:pt x="73078" y="724854"/>
                    <a:pt x="47781" y="714375"/>
                    <a:pt x="29130" y="695724"/>
                  </a:cubicBezTo>
                  <a:cubicBezTo>
                    <a:pt x="10478" y="677073"/>
                    <a:pt x="0" y="651776"/>
                    <a:pt x="0" y="625399"/>
                  </a:cubicBezTo>
                  <a:lnTo>
                    <a:pt x="0" y="99455"/>
                  </a:lnTo>
                  <a:cubicBezTo>
                    <a:pt x="0" y="73078"/>
                    <a:pt x="10478" y="47781"/>
                    <a:pt x="29130" y="29130"/>
                  </a:cubicBezTo>
                  <a:cubicBezTo>
                    <a:pt x="47781" y="10478"/>
                    <a:pt x="73078" y="0"/>
                    <a:pt x="99455" y="0"/>
                  </a:cubicBezTo>
                  <a:close/>
                </a:path>
              </a:pathLst>
            </a:custGeom>
            <a:solidFill>
              <a:srgbClr val="F00464">
                <a:alpha val="7843"/>
              </a:srgbClr>
            </a:solidFill>
            <a:ln cap="rnd">
              <a:noFill/>
              <a:prstDash val="solid"/>
              <a:round/>
            </a:ln>
          </p:spPr>
          <p:txBody>
            <a:bodyPr/>
            <a:lstStyle/>
            <a:p>
              <a:endParaRPr lang="nl-NL"/>
            </a:p>
          </p:txBody>
        </p:sp>
        <p:sp>
          <p:nvSpPr>
            <p:cNvPr id="8" name="TextBox 8"/>
            <p:cNvSpPr txBox="1"/>
            <p:nvPr/>
          </p:nvSpPr>
          <p:spPr>
            <a:xfrm>
              <a:off x="0" y="-38100"/>
              <a:ext cx="1369672" cy="762954"/>
            </a:xfrm>
            <a:prstGeom prst="rect">
              <a:avLst/>
            </a:prstGeom>
          </p:spPr>
          <p:txBody>
            <a:bodyPr lIns="48534" tIns="48534" rIns="48534" bIns="48534" rtlCol="0" anchor="ctr"/>
            <a:lstStyle/>
            <a:p>
              <a:pPr algn="ctr">
                <a:lnSpc>
                  <a:spcPts val="3079"/>
                </a:lnSpc>
              </a:pPr>
              <a:endParaRPr/>
            </a:p>
          </p:txBody>
        </p:sp>
      </p:grpSp>
      <p:sp>
        <p:nvSpPr>
          <p:cNvPr id="9" name="TextBox 9"/>
          <p:cNvSpPr txBox="1"/>
          <p:nvPr/>
        </p:nvSpPr>
        <p:spPr>
          <a:xfrm>
            <a:off x="12339775" y="1665884"/>
            <a:ext cx="4084848" cy="2657475"/>
          </a:xfrm>
          <a:prstGeom prst="rect">
            <a:avLst/>
          </a:prstGeom>
        </p:spPr>
        <p:txBody>
          <a:bodyPr lIns="0" tIns="0" rIns="0" bIns="0" rtlCol="0" anchor="t">
            <a:spAutoFit/>
          </a:bodyPr>
          <a:lstStyle/>
          <a:p>
            <a:pPr algn="l">
              <a:lnSpc>
                <a:spcPts val="3000"/>
              </a:lnSpc>
            </a:pPr>
            <a:endParaRPr/>
          </a:p>
          <a:p>
            <a:pPr algn="l">
              <a:lnSpc>
                <a:spcPts val="3000"/>
              </a:lnSpc>
            </a:pPr>
            <a:r>
              <a:rPr lang="en-US" sz="2000" b="1" i="1">
                <a:solidFill>
                  <a:srgbClr val="1E1E1E"/>
                </a:solidFill>
                <a:latin typeface="Aileron Bold Italics"/>
                <a:ea typeface="Aileron Bold Italics"/>
                <a:cs typeface="Aileron Bold Italics"/>
                <a:sym typeface="Aileron Bold Italics"/>
              </a:rPr>
              <a:t>Behavioural Science brought to life: hands-on workshop tackling a real customer pain-point</a:t>
            </a:r>
          </a:p>
          <a:p>
            <a:pPr algn="l">
              <a:lnSpc>
                <a:spcPts val="3000"/>
              </a:lnSpc>
            </a:pPr>
            <a:endParaRPr lang="en-US" sz="2000" b="1" i="1">
              <a:solidFill>
                <a:srgbClr val="1E1E1E"/>
              </a:solidFill>
              <a:latin typeface="Aileron Bold Italics"/>
              <a:ea typeface="Aileron Bold Italics"/>
              <a:cs typeface="Aileron Bold Italics"/>
              <a:sym typeface="Aileron Bold Italics"/>
            </a:endParaRPr>
          </a:p>
          <a:p>
            <a:pPr algn="l">
              <a:lnSpc>
                <a:spcPts val="3000"/>
              </a:lnSpc>
            </a:pPr>
            <a:r>
              <a:rPr lang="en-US" sz="2000" b="1">
                <a:solidFill>
                  <a:srgbClr val="1E1E1E"/>
                </a:solidFill>
                <a:latin typeface="Aileron Bold"/>
                <a:ea typeface="Aileron Bold"/>
                <a:cs typeface="Aileron Bold"/>
                <a:sym typeface="Aileron Bold"/>
              </a:rPr>
              <a:t>When? </a:t>
            </a:r>
            <a:r>
              <a:rPr lang="en-US" sz="2000">
                <a:solidFill>
                  <a:srgbClr val="1E1E1E"/>
                </a:solidFill>
                <a:latin typeface="Aileron"/>
                <a:ea typeface="Aileron"/>
                <a:cs typeface="Aileron"/>
                <a:sym typeface="Aileron"/>
              </a:rPr>
              <a:t>Today at 2:40pm or 3:45pm </a:t>
            </a:r>
          </a:p>
          <a:p>
            <a:pPr algn="l">
              <a:lnSpc>
                <a:spcPts val="3000"/>
              </a:lnSpc>
            </a:pPr>
            <a:r>
              <a:rPr lang="en-US" sz="2000" b="1">
                <a:solidFill>
                  <a:srgbClr val="1E1E1E"/>
                </a:solidFill>
                <a:latin typeface="Aileron Bold"/>
                <a:ea typeface="Aileron Bold"/>
                <a:cs typeface="Aileron Bold"/>
                <a:sym typeface="Aileron Bold"/>
              </a:rPr>
              <a:t>Where? </a:t>
            </a:r>
            <a:r>
              <a:rPr lang="en-US" sz="2000">
                <a:solidFill>
                  <a:srgbClr val="1E1E1E"/>
                </a:solidFill>
                <a:latin typeface="Aileron"/>
                <a:ea typeface="Aileron"/>
                <a:cs typeface="Aileron"/>
                <a:sym typeface="Aileron"/>
              </a:rPr>
              <a:t>Athene 3 &amp; 4</a:t>
            </a:r>
          </a:p>
        </p:txBody>
      </p:sp>
      <p:sp>
        <p:nvSpPr>
          <p:cNvPr id="10" name="TextBox 10"/>
          <p:cNvSpPr txBox="1"/>
          <p:nvPr/>
        </p:nvSpPr>
        <p:spPr>
          <a:xfrm>
            <a:off x="10427013" y="1354434"/>
            <a:ext cx="7195221" cy="302732"/>
          </a:xfrm>
          <a:prstGeom prst="rect">
            <a:avLst/>
          </a:prstGeom>
        </p:spPr>
        <p:txBody>
          <a:bodyPr lIns="0" tIns="0" rIns="0" bIns="0" rtlCol="0" anchor="t">
            <a:spAutoFit/>
          </a:bodyPr>
          <a:lstStyle/>
          <a:p>
            <a:pPr algn="ctr">
              <a:lnSpc>
                <a:spcPts val="2212"/>
              </a:lnSpc>
              <a:spcBef>
                <a:spcPct val="0"/>
              </a:spcBef>
            </a:pPr>
            <a:r>
              <a:rPr lang="en-US" sz="2665" b="1" spc="-53">
                <a:solidFill>
                  <a:srgbClr val="EF1568"/>
                </a:solidFill>
                <a:latin typeface="Arial Nova Bold"/>
                <a:ea typeface="Arial Nova Bold"/>
                <a:cs typeface="Arial Nova Bold"/>
                <a:sym typeface="Arial Nova Bold"/>
              </a:rPr>
              <a:t>HUNGRY FOR MORE?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84218" y="2666329"/>
            <a:ext cx="11421141" cy="2477171"/>
          </a:xfrm>
          <a:prstGeom prst="rect">
            <a:avLst/>
          </a:prstGeom>
        </p:spPr>
        <p:txBody>
          <a:bodyPr lIns="0" tIns="0" rIns="0" bIns="0" rtlCol="0" anchor="t">
            <a:spAutoFit/>
          </a:bodyPr>
          <a:lstStyle/>
          <a:p>
            <a:pPr algn="l">
              <a:lnSpc>
                <a:spcPts val="9381"/>
              </a:lnSpc>
            </a:pPr>
            <a:r>
              <a:rPr lang="en-US" sz="10197" spc="-1060">
                <a:solidFill>
                  <a:srgbClr val="000000"/>
                </a:solidFill>
                <a:latin typeface="Archivo Black"/>
                <a:ea typeface="Archivo Black"/>
                <a:cs typeface="Archivo Black"/>
                <a:sym typeface="Archivo Black"/>
              </a:rPr>
              <a:t>Are We Making It Hard to Be Honest?</a:t>
            </a:r>
          </a:p>
        </p:txBody>
      </p:sp>
      <p:sp>
        <p:nvSpPr>
          <p:cNvPr id="3" name="TextBox 3"/>
          <p:cNvSpPr txBox="1"/>
          <p:nvPr/>
        </p:nvSpPr>
        <p:spPr>
          <a:xfrm>
            <a:off x="1738314" y="6362700"/>
            <a:ext cx="14865161" cy="1286894"/>
          </a:xfrm>
          <a:prstGeom prst="rect">
            <a:avLst/>
          </a:prstGeom>
        </p:spPr>
        <p:txBody>
          <a:bodyPr lIns="0" tIns="0" rIns="0" bIns="0" rtlCol="0" anchor="t">
            <a:spAutoFit/>
          </a:bodyPr>
          <a:lstStyle/>
          <a:p>
            <a:pPr algn="l">
              <a:lnSpc>
                <a:spcPts val="5198"/>
              </a:lnSpc>
            </a:pPr>
            <a:r>
              <a:rPr lang="en-US" sz="3713" b="1" dirty="0">
                <a:solidFill>
                  <a:srgbClr val="000000"/>
                </a:solidFill>
                <a:latin typeface="Aileron Bold"/>
                <a:ea typeface="Aileron Bold"/>
                <a:cs typeface="Aileron Bold"/>
                <a:sym typeface="Aileron Bold"/>
              </a:rPr>
              <a:t>Six Ways the Current Life and Disability Insurance Questions Might be Discouraging Truthfulness and What You Can do About it</a:t>
            </a:r>
          </a:p>
        </p:txBody>
      </p:sp>
      <p:sp>
        <p:nvSpPr>
          <p:cNvPr id="4" name="Freeform 4"/>
          <p:cNvSpPr/>
          <p:nvPr/>
        </p:nvSpPr>
        <p:spPr>
          <a:xfrm>
            <a:off x="1028700" y="8608949"/>
            <a:ext cx="4090398" cy="649351"/>
          </a:xfrm>
          <a:custGeom>
            <a:avLst/>
            <a:gdLst/>
            <a:ahLst/>
            <a:cxnLst/>
            <a:rect l="l" t="t" r="r" b="b"/>
            <a:pathLst>
              <a:path w="4090398" h="649351">
                <a:moveTo>
                  <a:pt x="0" y="0"/>
                </a:moveTo>
                <a:lnTo>
                  <a:pt x="4090398" y="0"/>
                </a:lnTo>
                <a:lnTo>
                  <a:pt x="4090398" y="649351"/>
                </a:lnTo>
                <a:lnTo>
                  <a:pt x="0" y="649351"/>
                </a:lnTo>
                <a:lnTo>
                  <a:pt x="0" y="0"/>
                </a:lnTo>
                <a:close/>
              </a:path>
            </a:pathLst>
          </a:custGeom>
          <a:blipFill>
            <a:blip r:embed="rId2"/>
            <a:stretch>
              <a:fillRect/>
            </a:stretch>
          </a:blipFill>
        </p:spPr>
        <p:txBody>
          <a:bodyPr/>
          <a:lstStyle/>
          <a:p>
            <a:endParaRPr lang="nl-NL"/>
          </a:p>
        </p:txBody>
      </p:sp>
      <p:sp>
        <p:nvSpPr>
          <p:cNvPr id="5" name="Freeform 5"/>
          <p:cNvSpPr/>
          <p:nvPr/>
        </p:nvSpPr>
        <p:spPr>
          <a:xfrm>
            <a:off x="5056094" y="590130"/>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alphaModFix amt="50000"/>
            </a:blip>
            <a:stretch>
              <a:fillRect/>
            </a:stretch>
          </a:blipFill>
        </p:spPr>
        <p:txBody>
          <a:bodyPr/>
          <a:lstStyle/>
          <a:p>
            <a:endParaRPr lang="nl-NL"/>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442358" y="2872961"/>
            <a:ext cx="11700217" cy="2597112"/>
          </a:xfrm>
          <a:prstGeom prst="rect">
            <a:avLst/>
          </a:prstGeom>
        </p:spPr>
        <p:txBody>
          <a:bodyPr lIns="0" tIns="0" rIns="0" bIns="0" rtlCol="0" anchor="t">
            <a:spAutoFit/>
          </a:bodyPr>
          <a:lstStyle/>
          <a:p>
            <a:pPr algn="ctr">
              <a:lnSpc>
                <a:spcPts val="9999"/>
              </a:lnSpc>
            </a:pPr>
            <a:r>
              <a:rPr lang="en-US" sz="9999" b="1" spc="-459">
                <a:solidFill>
                  <a:srgbClr val="000000"/>
                </a:solidFill>
                <a:latin typeface="Open Sans Bold"/>
                <a:ea typeface="Open Sans Bold"/>
                <a:cs typeface="Open Sans Bold"/>
                <a:sym typeface="Open Sans Bold"/>
              </a:rPr>
              <a:t>We Ask for Honesty Too Late</a:t>
            </a:r>
          </a:p>
        </p:txBody>
      </p:sp>
      <p:sp>
        <p:nvSpPr>
          <p:cNvPr id="3" name="TextBox 3"/>
          <p:cNvSpPr txBox="1"/>
          <p:nvPr/>
        </p:nvSpPr>
        <p:spPr>
          <a:xfrm>
            <a:off x="1028700" y="1829081"/>
            <a:ext cx="4413658" cy="7429219"/>
          </a:xfrm>
          <a:prstGeom prst="rect">
            <a:avLst/>
          </a:prstGeom>
        </p:spPr>
        <p:txBody>
          <a:bodyPr lIns="0" tIns="0" rIns="0" bIns="0" rtlCol="0" anchor="t">
            <a:spAutoFit/>
          </a:bodyPr>
          <a:lstStyle/>
          <a:p>
            <a:pPr algn="l">
              <a:lnSpc>
                <a:spcPts val="54392"/>
              </a:lnSpc>
            </a:pPr>
            <a:r>
              <a:rPr lang="en-US" sz="59122" b="1" spc="-6148">
                <a:solidFill>
                  <a:srgbClr val="000000"/>
                </a:solidFill>
                <a:latin typeface="Open Sans Bold"/>
                <a:ea typeface="Open Sans Bold"/>
                <a:cs typeface="Open Sans Bold"/>
                <a:sym typeface="Open Sans Bold"/>
              </a:rPr>
              <a:t>1</a:t>
            </a:r>
          </a:p>
        </p:txBody>
      </p:sp>
      <p:sp>
        <p:nvSpPr>
          <p:cNvPr id="4" name="TextBox 4"/>
          <p:cNvSpPr txBox="1"/>
          <p:nvPr/>
        </p:nvSpPr>
        <p:spPr>
          <a:xfrm>
            <a:off x="5887699" y="6142364"/>
            <a:ext cx="10676895" cy="942975"/>
          </a:xfrm>
          <a:prstGeom prst="rect">
            <a:avLst/>
          </a:prstGeom>
        </p:spPr>
        <p:txBody>
          <a:bodyPr lIns="0" tIns="0" rIns="0" bIns="0" rtlCol="0" anchor="t">
            <a:spAutoFit/>
          </a:bodyPr>
          <a:lstStyle/>
          <a:p>
            <a:pPr algn="ctr">
              <a:lnSpc>
                <a:spcPts val="3750"/>
              </a:lnSpc>
            </a:pPr>
            <a:r>
              <a:rPr lang="en-US" sz="3000">
                <a:solidFill>
                  <a:srgbClr val="000000"/>
                </a:solidFill>
                <a:latin typeface="Open Sans"/>
                <a:ea typeface="Open Sans"/>
                <a:cs typeface="Open Sans"/>
                <a:sym typeface="Open Sans"/>
              </a:rPr>
              <a:t>We ask customers to declare they were truthful towards the end of the filling the form, at which point it’s too late</a:t>
            </a:r>
          </a:p>
        </p:txBody>
      </p:sp>
      <p:sp>
        <p:nvSpPr>
          <p:cNvPr id="5" name="Freeform 5"/>
          <p:cNvSpPr/>
          <p:nvPr/>
        </p:nvSpPr>
        <p:spPr>
          <a:xfrm flipH="1">
            <a:off x="-4307189" y="-1167970"/>
            <a:ext cx="14555721" cy="15573168"/>
          </a:xfrm>
          <a:custGeom>
            <a:avLst/>
            <a:gdLst/>
            <a:ahLst/>
            <a:cxnLst/>
            <a:rect l="l" t="t" r="r" b="b"/>
            <a:pathLst>
              <a:path w="14555721" h="15573168">
                <a:moveTo>
                  <a:pt x="14555721" y="0"/>
                </a:moveTo>
                <a:lnTo>
                  <a:pt x="0" y="0"/>
                </a:lnTo>
                <a:lnTo>
                  <a:pt x="0" y="15573168"/>
                </a:lnTo>
                <a:lnTo>
                  <a:pt x="14555721" y="15573168"/>
                </a:lnTo>
                <a:lnTo>
                  <a:pt x="14555721" y="0"/>
                </a:lnTo>
                <a:close/>
              </a:path>
            </a:pathLst>
          </a:custGeom>
          <a:blipFill>
            <a:blip r:embed="rId2">
              <a:alphaModFix amt="15000"/>
            </a:blip>
            <a:stretch>
              <a:fillRect/>
            </a:stretch>
          </a:blipFill>
        </p:spPr>
        <p:txBody>
          <a:bodyPr/>
          <a:lstStyle/>
          <a:p>
            <a:endParaRPr lang="nl-NL"/>
          </a:p>
        </p:txBody>
      </p:sp>
      <p:sp>
        <p:nvSpPr>
          <p:cNvPr id="6" name="Freeform 6"/>
          <p:cNvSpPr/>
          <p:nvPr/>
        </p:nvSpPr>
        <p:spPr>
          <a:xfrm>
            <a:off x="1028700" y="9258300"/>
            <a:ext cx="2701054" cy="428792"/>
          </a:xfrm>
          <a:custGeom>
            <a:avLst/>
            <a:gdLst/>
            <a:ahLst/>
            <a:cxnLst/>
            <a:rect l="l" t="t" r="r" b="b"/>
            <a:pathLst>
              <a:path w="2701054" h="428792">
                <a:moveTo>
                  <a:pt x="0" y="0"/>
                </a:moveTo>
                <a:lnTo>
                  <a:pt x="2701054" y="0"/>
                </a:lnTo>
                <a:lnTo>
                  <a:pt x="2701054" y="428792"/>
                </a:lnTo>
                <a:lnTo>
                  <a:pt x="0" y="428792"/>
                </a:lnTo>
                <a:lnTo>
                  <a:pt x="0" y="0"/>
                </a:lnTo>
                <a:close/>
              </a:path>
            </a:pathLst>
          </a:custGeom>
          <a:blipFill>
            <a:blip r:embed="rId3"/>
            <a:stretch>
              <a:fillRect/>
            </a:stretch>
          </a:blipFill>
        </p:spPr>
        <p:txBody>
          <a:bodyPr/>
          <a:lstStyle/>
          <a:p>
            <a:endParaRPr lang="nl-NL"/>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21053" y="385247"/>
            <a:ext cx="946438" cy="958418"/>
          </a:xfrm>
          <a:custGeom>
            <a:avLst/>
            <a:gdLst/>
            <a:ahLst/>
            <a:cxnLst/>
            <a:rect l="l" t="t" r="r" b="b"/>
            <a:pathLst>
              <a:path w="946438" h="958418">
                <a:moveTo>
                  <a:pt x="0" y="0"/>
                </a:moveTo>
                <a:lnTo>
                  <a:pt x="946439" y="0"/>
                </a:lnTo>
                <a:lnTo>
                  <a:pt x="946439" y="958418"/>
                </a:lnTo>
                <a:lnTo>
                  <a:pt x="0" y="9584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3" name="TextBox 3"/>
          <p:cNvSpPr txBox="1"/>
          <p:nvPr/>
        </p:nvSpPr>
        <p:spPr>
          <a:xfrm>
            <a:off x="1028700" y="1744350"/>
            <a:ext cx="15575935" cy="784192"/>
          </a:xfrm>
          <a:prstGeom prst="rect">
            <a:avLst/>
          </a:prstGeom>
        </p:spPr>
        <p:txBody>
          <a:bodyPr lIns="0" tIns="0" rIns="0" bIns="0" rtlCol="0" anchor="t">
            <a:spAutoFit/>
          </a:bodyPr>
          <a:lstStyle/>
          <a:p>
            <a:pPr marL="539749" lvl="1" indent="-269875" algn="l">
              <a:lnSpc>
                <a:spcPts val="3124"/>
              </a:lnSpc>
              <a:buFont typeface="Arial"/>
              <a:buChar char="•"/>
            </a:pPr>
            <a:r>
              <a:rPr lang="en-US" sz="2499">
                <a:solidFill>
                  <a:srgbClr val="000000"/>
                </a:solidFill>
                <a:latin typeface="Open Sans"/>
                <a:ea typeface="Open Sans"/>
                <a:cs typeface="Open Sans"/>
                <a:sym typeface="Open Sans"/>
              </a:rPr>
              <a:t>We place the legal declaration ("I confirm that I have answered all questions completely and truthfully...") </a:t>
            </a:r>
            <a:r>
              <a:rPr lang="en-US" sz="2499" b="1" i="1" u="sng">
                <a:solidFill>
                  <a:srgbClr val="000000"/>
                </a:solidFill>
                <a:latin typeface="Open Sans Bold Italics"/>
                <a:ea typeface="Open Sans Bold Italics"/>
                <a:cs typeface="Open Sans Bold Italics"/>
                <a:sym typeface="Open Sans Bold Italics"/>
              </a:rPr>
              <a:t>after</a:t>
            </a:r>
            <a:r>
              <a:rPr lang="en-US" sz="2499">
                <a:solidFill>
                  <a:srgbClr val="000000"/>
                </a:solidFill>
                <a:latin typeface="Open Sans"/>
                <a:ea typeface="Open Sans"/>
                <a:cs typeface="Open Sans"/>
                <a:sym typeface="Open Sans"/>
              </a:rPr>
              <a:t> customers have filled in all the health questions.</a:t>
            </a:r>
          </a:p>
        </p:txBody>
      </p:sp>
      <p:sp>
        <p:nvSpPr>
          <p:cNvPr id="4" name="TextBox 4"/>
          <p:cNvSpPr txBox="1"/>
          <p:nvPr/>
        </p:nvSpPr>
        <p:spPr>
          <a:xfrm>
            <a:off x="1028700" y="2804934"/>
            <a:ext cx="15674221" cy="784151"/>
          </a:xfrm>
          <a:prstGeom prst="rect">
            <a:avLst/>
          </a:prstGeom>
        </p:spPr>
        <p:txBody>
          <a:bodyPr lIns="0" tIns="0" rIns="0" bIns="0" rtlCol="0" anchor="t">
            <a:spAutoFit/>
          </a:bodyPr>
          <a:lstStyle/>
          <a:p>
            <a:pPr marL="539749" lvl="1" indent="-269875" algn="l">
              <a:lnSpc>
                <a:spcPts val="3124"/>
              </a:lnSpc>
              <a:buFont typeface="Arial"/>
              <a:buChar char="•"/>
            </a:pPr>
            <a:r>
              <a:rPr lang="en-US" sz="2499">
                <a:solidFill>
                  <a:srgbClr val="000000"/>
                </a:solidFill>
                <a:latin typeface="Open Sans"/>
                <a:ea typeface="Open Sans"/>
                <a:cs typeface="Open Sans"/>
                <a:sym typeface="Open Sans"/>
              </a:rPr>
              <a:t>By this point, any "bending of the truth" has already happened. The declaration serves as a legal checkbox rather than a guide for behaviour.</a:t>
            </a:r>
          </a:p>
        </p:txBody>
      </p:sp>
      <p:sp>
        <p:nvSpPr>
          <p:cNvPr id="5" name="Freeform 5"/>
          <p:cNvSpPr/>
          <p:nvPr/>
        </p:nvSpPr>
        <p:spPr>
          <a:xfrm>
            <a:off x="1028700" y="9258300"/>
            <a:ext cx="2701054" cy="428792"/>
          </a:xfrm>
          <a:custGeom>
            <a:avLst/>
            <a:gdLst/>
            <a:ahLst/>
            <a:cxnLst/>
            <a:rect l="l" t="t" r="r" b="b"/>
            <a:pathLst>
              <a:path w="2701054" h="428792">
                <a:moveTo>
                  <a:pt x="0" y="0"/>
                </a:moveTo>
                <a:lnTo>
                  <a:pt x="2701054" y="0"/>
                </a:lnTo>
                <a:lnTo>
                  <a:pt x="2701054" y="428792"/>
                </a:lnTo>
                <a:lnTo>
                  <a:pt x="0" y="428792"/>
                </a:lnTo>
                <a:lnTo>
                  <a:pt x="0" y="0"/>
                </a:lnTo>
                <a:close/>
              </a:path>
            </a:pathLst>
          </a:custGeom>
          <a:blipFill>
            <a:blip r:embed="rId5"/>
            <a:stretch>
              <a:fillRect/>
            </a:stretch>
          </a:blipFill>
        </p:spPr>
        <p:txBody>
          <a:bodyPr/>
          <a:lstStyle/>
          <a:p>
            <a:endParaRPr lang="nl-NL"/>
          </a:p>
        </p:txBody>
      </p:sp>
      <p:sp>
        <p:nvSpPr>
          <p:cNvPr id="6" name="TextBox 6"/>
          <p:cNvSpPr txBox="1"/>
          <p:nvPr/>
        </p:nvSpPr>
        <p:spPr>
          <a:xfrm>
            <a:off x="1712999" y="4161288"/>
            <a:ext cx="5359451" cy="351191"/>
          </a:xfrm>
          <a:prstGeom prst="rect">
            <a:avLst/>
          </a:prstGeom>
        </p:spPr>
        <p:txBody>
          <a:bodyPr lIns="0" tIns="0" rIns="0" bIns="0" rtlCol="0" anchor="t">
            <a:spAutoFit/>
          </a:bodyPr>
          <a:lstStyle/>
          <a:p>
            <a:pPr algn="l">
              <a:lnSpc>
                <a:spcPts val="2850"/>
              </a:lnSpc>
            </a:pPr>
            <a:r>
              <a:rPr lang="en-US" sz="2280" b="1">
                <a:solidFill>
                  <a:srgbClr val="000000"/>
                </a:solidFill>
                <a:latin typeface="Open Sans Bold"/>
                <a:ea typeface="Open Sans Bold"/>
                <a:cs typeface="Open Sans Bold"/>
                <a:sym typeface="Open Sans Bold"/>
              </a:rPr>
              <a:t>HONESTY DECLARATION AT THE END</a:t>
            </a:r>
          </a:p>
        </p:txBody>
      </p:sp>
      <p:grpSp>
        <p:nvGrpSpPr>
          <p:cNvPr id="7" name="Group 7"/>
          <p:cNvGrpSpPr/>
          <p:nvPr/>
        </p:nvGrpSpPr>
        <p:grpSpPr>
          <a:xfrm>
            <a:off x="1379118" y="4643129"/>
            <a:ext cx="13129673" cy="4309154"/>
            <a:chOff x="0" y="0"/>
            <a:chExt cx="3291144" cy="1080152"/>
          </a:xfrm>
        </p:grpSpPr>
        <p:sp>
          <p:nvSpPr>
            <p:cNvPr id="8" name="Freeform 8"/>
            <p:cNvSpPr/>
            <p:nvPr/>
          </p:nvSpPr>
          <p:spPr>
            <a:xfrm>
              <a:off x="0" y="0"/>
              <a:ext cx="3291144" cy="1080152"/>
            </a:xfrm>
            <a:custGeom>
              <a:avLst/>
              <a:gdLst/>
              <a:ahLst/>
              <a:cxnLst/>
              <a:rect l="l" t="t" r="r" b="b"/>
              <a:pathLst>
                <a:path w="3291144" h="1080152">
                  <a:moveTo>
                    <a:pt x="30072" y="0"/>
                  </a:moveTo>
                  <a:lnTo>
                    <a:pt x="3261072" y="0"/>
                  </a:lnTo>
                  <a:cubicBezTo>
                    <a:pt x="3277681" y="0"/>
                    <a:pt x="3291144" y="13464"/>
                    <a:pt x="3291144" y="30072"/>
                  </a:cubicBezTo>
                  <a:lnTo>
                    <a:pt x="3291144" y="1050080"/>
                  </a:lnTo>
                  <a:cubicBezTo>
                    <a:pt x="3291144" y="1066688"/>
                    <a:pt x="3277681" y="1080152"/>
                    <a:pt x="3261072" y="1080152"/>
                  </a:cubicBezTo>
                  <a:lnTo>
                    <a:pt x="30072" y="1080152"/>
                  </a:lnTo>
                  <a:cubicBezTo>
                    <a:pt x="13464" y="1080152"/>
                    <a:pt x="0" y="1066688"/>
                    <a:pt x="0" y="1050080"/>
                  </a:cubicBezTo>
                  <a:lnTo>
                    <a:pt x="0" y="30072"/>
                  </a:lnTo>
                  <a:cubicBezTo>
                    <a:pt x="0" y="13464"/>
                    <a:pt x="13464" y="0"/>
                    <a:pt x="30072" y="0"/>
                  </a:cubicBezTo>
                  <a:close/>
                </a:path>
              </a:pathLst>
            </a:custGeom>
            <a:solidFill>
              <a:srgbClr val="000000">
                <a:alpha val="0"/>
              </a:srgbClr>
            </a:solidFill>
            <a:ln w="19050" cap="rnd">
              <a:solidFill>
                <a:srgbClr val="000000"/>
              </a:solidFill>
              <a:prstDash val="solid"/>
              <a:round/>
            </a:ln>
          </p:spPr>
          <p:txBody>
            <a:bodyPr/>
            <a:lstStyle/>
            <a:p>
              <a:endParaRPr lang="nl-NL"/>
            </a:p>
          </p:txBody>
        </p:sp>
        <p:sp>
          <p:nvSpPr>
            <p:cNvPr id="9" name="TextBox 9"/>
            <p:cNvSpPr txBox="1"/>
            <p:nvPr/>
          </p:nvSpPr>
          <p:spPr>
            <a:xfrm>
              <a:off x="0" y="-38100"/>
              <a:ext cx="3291144" cy="1118252"/>
            </a:xfrm>
            <a:prstGeom prst="rect">
              <a:avLst/>
            </a:prstGeom>
          </p:spPr>
          <p:txBody>
            <a:bodyPr lIns="54825" tIns="54825" rIns="54825" bIns="54825" rtlCol="0" anchor="ctr"/>
            <a:lstStyle/>
            <a:p>
              <a:pPr algn="ctr">
                <a:lnSpc>
                  <a:spcPts val="2659"/>
                </a:lnSpc>
              </a:pPr>
              <a:endParaRPr/>
            </a:p>
          </p:txBody>
        </p:sp>
      </p:grpSp>
      <p:grpSp>
        <p:nvGrpSpPr>
          <p:cNvPr id="10" name="Group 10"/>
          <p:cNvGrpSpPr/>
          <p:nvPr/>
        </p:nvGrpSpPr>
        <p:grpSpPr>
          <a:xfrm>
            <a:off x="1906788" y="5188754"/>
            <a:ext cx="4527007" cy="3585855"/>
            <a:chOff x="0" y="0"/>
            <a:chExt cx="6036009" cy="4781140"/>
          </a:xfrm>
        </p:grpSpPr>
        <p:sp>
          <p:nvSpPr>
            <p:cNvPr id="11" name="Freeform 11"/>
            <p:cNvSpPr/>
            <p:nvPr/>
          </p:nvSpPr>
          <p:spPr>
            <a:xfrm>
              <a:off x="0" y="0"/>
              <a:ext cx="6036009" cy="4781140"/>
            </a:xfrm>
            <a:custGeom>
              <a:avLst/>
              <a:gdLst/>
              <a:ahLst/>
              <a:cxnLst/>
              <a:rect l="l" t="t" r="r" b="b"/>
              <a:pathLst>
                <a:path w="6036009" h="4781140">
                  <a:moveTo>
                    <a:pt x="0" y="0"/>
                  </a:moveTo>
                  <a:lnTo>
                    <a:pt x="6036009" y="0"/>
                  </a:lnTo>
                  <a:lnTo>
                    <a:pt x="6036009" y="4781140"/>
                  </a:lnTo>
                  <a:lnTo>
                    <a:pt x="0" y="4781140"/>
                  </a:lnTo>
                  <a:lnTo>
                    <a:pt x="0" y="0"/>
                  </a:lnTo>
                  <a:close/>
                </a:path>
              </a:pathLst>
            </a:custGeom>
            <a:blipFill>
              <a:blip r:embed="rId6"/>
              <a:stretch>
                <a:fillRect b="-31677"/>
              </a:stretch>
            </a:blipFill>
          </p:spPr>
          <p:txBody>
            <a:bodyPr/>
            <a:lstStyle/>
            <a:p>
              <a:endParaRPr lang="nl-NL"/>
            </a:p>
          </p:txBody>
        </p:sp>
        <p:grpSp>
          <p:nvGrpSpPr>
            <p:cNvPr id="12" name="Group 12"/>
            <p:cNvGrpSpPr/>
            <p:nvPr/>
          </p:nvGrpSpPr>
          <p:grpSpPr>
            <a:xfrm>
              <a:off x="462134" y="3786556"/>
              <a:ext cx="561770" cy="219062"/>
              <a:chOff x="0" y="0"/>
              <a:chExt cx="149395" cy="58257"/>
            </a:xfrm>
          </p:grpSpPr>
          <p:sp>
            <p:nvSpPr>
              <p:cNvPr id="13" name="Freeform 13"/>
              <p:cNvSpPr/>
              <p:nvPr/>
            </p:nvSpPr>
            <p:spPr>
              <a:xfrm>
                <a:off x="0" y="0"/>
                <a:ext cx="149395" cy="58257"/>
              </a:xfrm>
              <a:custGeom>
                <a:avLst/>
                <a:gdLst/>
                <a:ahLst/>
                <a:cxnLst/>
                <a:rect l="l" t="t" r="r" b="b"/>
                <a:pathLst>
                  <a:path w="149395" h="58257">
                    <a:moveTo>
                      <a:pt x="0" y="0"/>
                    </a:moveTo>
                    <a:lnTo>
                      <a:pt x="149395" y="0"/>
                    </a:lnTo>
                    <a:lnTo>
                      <a:pt x="149395" y="58257"/>
                    </a:lnTo>
                    <a:lnTo>
                      <a:pt x="0" y="58257"/>
                    </a:lnTo>
                    <a:close/>
                  </a:path>
                </a:pathLst>
              </a:custGeom>
              <a:solidFill>
                <a:srgbClr val="888888"/>
              </a:solidFill>
            </p:spPr>
            <p:txBody>
              <a:bodyPr/>
              <a:lstStyle/>
              <a:p>
                <a:endParaRPr lang="nl-NL"/>
              </a:p>
            </p:txBody>
          </p:sp>
          <p:sp>
            <p:nvSpPr>
              <p:cNvPr id="14" name="TextBox 14"/>
              <p:cNvSpPr txBox="1"/>
              <p:nvPr/>
            </p:nvSpPr>
            <p:spPr>
              <a:xfrm>
                <a:off x="0" y="-38100"/>
                <a:ext cx="149395" cy="96357"/>
              </a:xfrm>
              <a:prstGeom prst="rect">
                <a:avLst/>
              </a:prstGeom>
            </p:spPr>
            <p:txBody>
              <a:bodyPr lIns="37733" tIns="37733" rIns="37733" bIns="37733" rtlCol="0" anchor="ctr"/>
              <a:lstStyle/>
              <a:p>
                <a:pPr algn="ctr">
                  <a:lnSpc>
                    <a:spcPts val="2660"/>
                  </a:lnSpc>
                </a:pPr>
                <a:endParaRPr/>
              </a:p>
            </p:txBody>
          </p:sp>
        </p:grpSp>
        <p:grpSp>
          <p:nvGrpSpPr>
            <p:cNvPr id="15" name="Group 15"/>
            <p:cNvGrpSpPr/>
            <p:nvPr/>
          </p:nvGrpSpPr>
          <p:grpSpPr>
            <a:xfrm>
              <a:off x="2759620" y="2390570"/>
              <a:ext cx="516769" cy="219062"/>
              <a:chOff x="0" y="0"/>
              <a:chExt cx="137428" cy="58257"/>
            </a:xfrm>
          </p:grpSpPr>
          <p:sp>
            <p:nvSpPr>
              <p:cNvPr id="16" name="Freeform 16"/>
              <p:cNvSpPr/>
              <p:nvPr/>
            </p:nvSpPr>
            <p:spPr>
              <a:xfrm>
                <a:off x="0" y="0"/>
                <a:ext cx="137428" cy="58257"/>
              </a:xfrm>
              <a:custGeom>
                <a:avLst/>
                <a:gdLst/>
                <a:ahLst/>
                <a:cxnLst/>
                <a:rect l="l" t="t" r="r" b="b"/>
                <a:pathLst>
                  <a:path w="137428" h="58257">
                    <a:moveTo>
                      <a:pt x="0" y="0"/>
                    </a:moveTo>
                    <a:lnTo>
                      <a:pt x="137428" y="0"/>
                    </a:lnTo>
                    <a:lnTo>
                      <a:pt x="137428" y="58257"/>
                    </a:lnTo>
                    <a:lnTo>
                      <a:pt x="0" y="58257"/>
                    </a:lnTo>
                    <a:close/>
                  </a:path>
                </a:pathLst>
              </a:custGeom>
              <a:solidFill>
                <a:srgbClr val="888888"/>
              </a:solidFill>
            </p:spPr>
            <p:txBody>
              <a:bodyPr/>
              <a:lstStyle/>
              <a:p>
                <a:endParaRPr lang="nl-NL"/>
              </a:p>
            </p:txBody>
          </p:sp>
          <p:sp>
            <p:nvSpPr>
              <p:cNvPr id="17" name="TextBox 17"/>
              <p:cNvSpPr txBox="1"/>
              <p:nvPr/>
            </p:nvSpPr>
            <p:spPr>
              <a:xfrm>
                <a:off x="0" y="-38100"/>
                <a:ext cx="137428" cy="96357"/>
              </a:xfrm>
              <a:prstGeom prst="rect">
                <a:avLst/>
              </a:prstGeom>
            </p:spPr>
            <p:txBody>
              <a:bodyPr lIns="37733" tIns="37733" rIns="37733" bIns="37733" rtlCol="0" anchor="ctr"/>
              <a:lstStyle/>
              <a:p>
                <a:pPr algn="ctr">
                  <a:lnSpc>
                    <a:spcPts val="2660"/>
                  </a:lnSpc>
                </a:pPr>
                <a:endParaRPr/>
              </a:p>
            </p:txBody>
          </p:sp>
        </p:grpSp>
        <p:grpSp>
          <p:nvGrpSpPr>
            <p:cNvPr id="18" name="Group 18"/>
            <p:cNvGrpSpPr/>
            <p:nvPr/>
          </p:nvGrpSpPr>
          <p:grpSpPr>
            <a:xfrm>
              <a:off x="493072" y="3250271"/>
              <a:ext cx="530832" cy="219062"/>
              <a:chOff x="0" y="0"/>
              <a:chExt cx="141168" cy="58257"/>
            </a:xfrm>
          </p:grpSpPr>
          <p:sp>
            <p:nvSpPr>
              <p:cNvPr id="19" name="Freeform 19"/>
              <p:cNvSpPr/>
              <p:nvPr/>
            </p:nvSpPr>
            <p:spPr>
              <a:xfrm>
                <a:off x="0" y="0"/>
                <a:ext cx="141168" cy="58257"/>
              </a:xfrm>
              <a:custGeom>
                <a:avLst/>
                <a:gdLst/>
                <a:ahLst/>
                <a:cxnLst/>
                <a:rect l="l" t="t" r="r" b="b"/>
                <a:pathLst>
                  <a:path w="141168" h="58257">
                    <a:moveTo>
                      <a:pt x="0" y="0"/>
                    </a:moveTo>
                    <a:lnTo>
                      <a:pt x="141168" y="0"/>
                    </a:lnTo>
                    <a:lnTo>
                      <a:pt x="141168" y="58257"/>
                    </a:lnTo>
                    <a:lnTo>
                      <a:pt x="0" y="58257"/>
                    </a:lnTo>
                    <a:close/>
                  </a:path>
                </a:pathLst>
              </a:custGeom>
              <a:solidFill>
                <a:srgbClr val="888888"/>
              </a:solidFill>
            </p:spPr>
            <p:txBody>
              <a:bodyPr/>
              <a:lstStyle/>
              <a:p>
                <a:endParaRPr lang="nl-NL"/>
              </a:p>
            </p:txBody>
          </p:sp>
          <p:sp>
            <p:nvSpPr>
              <p:cNvPr id="20" name="TextBox 20"/>
              <p:cNvSpPr txBox="1"/>
              <p:nvPr/>
            </p:nvSpPr>
            <p:spPr>
              <a:xfrm>
                <a:off x="0" y="-38100"/>
                <a:ext cx="141168" cy="96357"/>
              </a:xfrm>
              <a:prstGeom prst="rect">
                <a:avLst/>
              </a:prstGeom>
            </p:spPr>
            <p:txBody>
              <a:bodyPr lIns="37733" tIns="37733" rIns="37733" bIns="37733" rtlCol="0" anchor="ctr"/>
              <a:lstStyle/>
              <a:p>
                <a:pPr algn="ctr">
                  <a:lnSpc>
                    <a:spcPts val="2660"/>
                  </a:lnSpc>
                </a:pPr>
                <a:endParaRPr/>
              </a:p>
            </p:txBody>
          </p:sp>
        </p:grpSp>
      </p:grpSp>
      <p:sp>
        <p:nvSpPr>
          <p:cNvPr id="21" name="TextBox 21"/>
          <p:cNvSpPr txBox="1"/>
          <p:nvPr/>
        </p:nvSpPr>
        <p:spPr>
          <a:xfrm>
            <a:off x="1028700" y="813459"/>
            <a:ext cx="5392353" cy="530206"/>
          </a:xfrm>
          <a:prstGeom prst="rect">
            <a:avLst/>
          </a:prstGeom>
        </p:spPr>
        <p:txBody>
          <a:bodyPr lIns="0" tIns="0" rIns="0" bIns="0" rtlCol="0" anchor="t">
            <a:spAutoFit/>
          </a:bodyPr>
          <a:lstStyle/>
          <a:p>
            <a:pPr algn="just">
              <a:lnSpc>
                <a:spcPts val="3999"/>
              </a:lnSpc>
            </a:pPr>
            <a:r>
              <a:rPr lang="en-US" sz="3999" b="1">
                <a:solidFill>
                  <a:srgbClr val="F00464"/>
                </a:solidFill>
                <a:latin typeface="Open Sans Bold"/>
                <a:ea typeface="Open Sans Bold"/>
                <a:cs typeface="Open Sans Bold"/>
                <a:sym typeface="Open Sans Bold"/>
              </a:rPr>
              <a:t>WHAT GOES WRONG</a:t>
            </a:r>
          </a:p>
        </p:txBody>
      </p:sp>
      <p:grpSp>
        <p:nvGrpSpPr>
          <p:cNvPr id="22" name="Group 22"/>
          <p:cNvGrpSpPr/>
          <p:nvPr/>
        </p:nvGrpSpPr>
        <p:grpSpPr>
          <a:xfrm>
            <a:off x="7483717" y="5528434"/>
            <a:ext cx="6568401" cy="2989825"/>
            <a:chOff x="0" y="0"/>
            <a:chExt cx="8757868" cy="3986433"/>
          </a:xfrm>
        </p:grpSpPr>
        <p:sp>
          <p:nvSpPr>
            <p:cNvPr id="23" name="Freeform 23"/>
            <p:cNvSpPr/>
            <p:nvPr/>
          </p:nvSpPr>
          <p:spPr>
            <a:xfrm>
              <a:off x="0" y="0"/>
              <a:ext cx="8757868" cy="3986433"/>
            </a:xfrm>
            <a:custGeom>
              <a:avLst/>
              <a:gdLst/>
              <a:ahLst/>
              <a:cxnLst/>
              <a:rect l="l" t="t" r="r" b="b"/>
              <a:pathLst>
                <a:path w="8757868" h="3986433">
                  <a:moveTo>
                    <a:pt x="0" y="0"/>
                  </a:moveTo>
                  <a:lnTo>
                    <a:pt x="8757868" y="0"/>
                  </a:lnTo>
                  <a:lnTo>
                    <a:pt x="8757868" y="3986433"/>
                  </a:lnTo>
                  <a:lnTo>
                    <a:pt x="0" y="3986433"/>
                  </a:lnTo>
                  <a:lnTo>
                    <a:pt x="0" y="0"/>
                  </a:lnTo>
                  <a:close/>
                </a:path>
              </a:pathLst>
            </a:custGeom>
            <a:blipFill>
              <a:blip r:embed="rId7"/>
              <a:stretch>
                <a:fillRect b="-23576"/>
              </a:stretch>
            </a:blipFill>
          </p:spPr>
          <p:txBody>
            <a:bodyPr/>
            <a:lstStyle/>
            <a:p>
              <a:endParaRPr lang="nl-NL"/>
            </a:p>
          </p:txBody>
        </p:sp>
        <p:grpSp>
          <p:nvGrpSpPr>
            <p:cNvPr id="24" name="Group 24"/>
            <p:cNvGrpSpPr/>
            <p:nvPr/>
          </p:nvGrpSpPr>
          <p:grpSpPr>
            <a:xfrm>
              <a:off x="1955209" y="2312424"/>
              <a:ext cx="649775" cy="219062"/>
              <a:chOff x="0" y="0"/>
              <a:chExt cx="172799" cy="58257"/>
            </a:xfrm>
          </p:grpSpPr>
          <p:sp>
            <p:nvSpPr>
              <p:cNvPr id="25" name="Freeform 25"/>
              <p:cNvSpPr/>
              <p:nvPr/>
            </p:nvSpPr>
            <p:spPr>
              <a:xfrm>
                <a:off x="0" y="0"/>
                <a:ext cx="172799" cy="58257"/>
              </a:xfrm>
              <a:custGeom>
                <a:avLst/>
                <a:gdLst/>
                <a:ahLst/>
                <a:cxnLst/>
                <a:rect l="l" t="t" r="r" b="b"/>
                <a:pathLst>
                  <a:path w="172799" h="58257">
                    <a:moveTo>
                      <a:pt x="0" y="0"/>
                    </a:moveTo>
                    <a:lnTo>
                      <a:pt x="172799" y="0"/>
                    </a:lnTo>
                    <a:lnTo>
                      <a:pt x="172799" y="58257"/>
                    </a:lnTo>
                    <a:lnTo>
                      <a:pt x="0" y="58257"/>
                    </a:lnTo>
                    <a:close/>
                  </a:path>
                </a:pathLst>
              </a:custGeom>
              <a:solidFill>
                <a:srgbClr val="888888"/>
              </a:solidFill>
            </p:spPr>
            <p:txBody>
              <a:bodyPr/>
              <a:lstStyle/>
              <a:p>
                <a:endParaRPr lang="nl-NL"/>
              </a:p>
            </p:txBody>
          </p:sp>
          <p:sp>
            <p:nvSpPr>
              <p:cNvPr id="26" name="TextBox 26"/>
              <p:cNvSpPr txBox="1"/>
              <p:nvPr/>
            </p:nvSpPr>
            <p:spPr>
              <a:xfrm>
                <a:off x="0" y="-38100"/>
                <a:ext cx="172799" cy="96357"/>
              </a:xfrm>
              <a:prstGeom prst="rect">
                <a:avLst/>
              </a:prstGeom>
            </p:spPr>
            <p:txBody>
              <a:bodyPr lIns="37733" tIns="37733" rIns="37733" bIns="37733" rtlCol="0" anchor="ctr"/>
              <a:lstStyle/>
              <a:p>
                <a:pPr algn="ctr">
                  <a:lnSpc>
                    <a:spcPts val="2660"/>
                  </a:lnSpc>
                </a:pPr>
                <a:endParaRPr/>
              </a:p>
            </p:txBody>
          </p:sp>
        </p:grpSp>
        <p:grpSp>
          <p:nvGrpSpPr>
            <p:cNvPr id="27" name="Group 27"/>
            <p:cNvGrpSpPr/>
            <p:nvPr/>
          </p:nvGrpSpPr>
          <p:grpSpPr>
            <a:xfrm>
              <a:off x="2424421" y="2866876"/>
              <a:ext cx="649775" cy="219062"/>
              <a:chOff x="0" y="0"/>
              <a:chExt cx="172799" cy="58257"/>
            </a:xfrm>
          </p:grpSpPr>
          <p:sp>
            <p:nvSpPr>
              <p:cNvPr id="28" name="Freeform 28"/>
              <p:cNvSpPr/>
              <p:nvPr/>
            </p:nvSpPr>
            <p:spPr>
              <a:xfrm>
                <a:off x="0" y="0"/>
                <a:ext cx="172799" cy="58257"/>
              </a:xfrm>
              <a:custGeom>
                <a:avLst/>
                <a:gdLst/>
                <a:ahLst/>
                <a:cxnLst/>
                <a:rect l="l" t="t" r="r" b="b"/>
                <a:pathLst>
                  <a:path w="172799" h="58257">
                    <a:moveTo>
                      <a:pt x="0" y="0"/>
                    </a:moveTo>
                    <a:lnTo>
                      <a:pt x="172799" y="0"/>
                    </a:lnTo>
                    <a:lnTo>
                      <a:pt x="172799" y="58257"/>
                    </a:lnTo>
                    <a:lnTo>
                      <a:pt x="0" y="58257"/>
                    </a:lnTo>
                    <a:close/>
                  </a:path>
                </a:pathLst>
              </a:custGeom>
              <a:solidFill>
                <a:srgbClr val="888888"/>
              </a:solidFill>
            </p:spPr>
            <p:txBody>
              <a:bodyPr/>
              <a:lstStyle/>
              <a:p>
                <a:endParaRPr lang="nl-NL"/>
              </a:p>
            </p:txBody>
          </p:sp>
          <p:sp>
            <p:nvSpPr>
              <p:cNvPr id="29" name="TextBox 29"/>
              <p:cNvSpPr txBox="1"/>
              <p:nvPr/>
            </p:nvSpPr>
            <p:spPr>
              <a:xfrm>
                <a:off x="0" y="-38100"/>
                <a:ext cx="172799" cy="96357"/>
              </a:xfrm>
              <a:prstGeom prst="rect">
                <a:avLst/>
              </a:prstGeom>
            </p:spPr>
            <p:txBody>
              <a:bodyPr lIns="37733" tIns="37733" rIns="37733" bIns="37733" rtlCol="0" anchor="ctr"/>
              <a:lstStyle/>
              <a:p>
                <a:pPr algn="ctr">
                  <a:lnSpc>
                    <a:spcPts val="2660"/>
                  </a:lnSpc>
                </a:pPr>
                <a:endParaRPr/>
              </a:p>
            </p:txBody>
          </p:sp>
        </p:grpSp>
        <p:grpSp>
          <p:nvGrpSpPr>
            <p:cNvPr id="30" name="Group 30"/>
            <p:cNvGrpSpPr/>
            <p:nvPr/>
          </p:nvGrpSpPr>
          <p:grpSpPr>
            <a:xfrm>
              <a:off x="4975006" y="3133710"/>
              <a:ext cx="712366" cy="219062"/>
              <a:chOff x="0" y="0"/>
              <a:chExt cx="189444" cy="58257"/>
            </a:xfrm>
          </p:grpSpPr>
          <p:sp>
            <p:nvSpPr>
              <p:cNvPr id="31" name="Freeform 31"/>
              <p:cNvSpPr/>
              <p:nvPr/>
            </p:nvSpPr>
            <p:spPr>
              <a:xfrm>
                <a:off x="0" y="0"/>
                <a:ext cx="189444" cy="58257"/>
              </a:xfrm>
              <a:custGeom>
                <a:avLst/>
                <a:gdLst/>
                <a:ahLst/>
                <a:cxnLst/>
                <a:rect l="l" t="t" r="r" b="b"/>
                <a:pathLst>
                  <a:path w="189444" h="58257">
                    <a:moveTo>
                      <a:pt x="0" y="0"/>
                    </a:moveTo>
                    <a:lnTo>
                      <a:pt x="189444" y="0"/>
                    </a:lnTo>
                    <a:lnTo>
                      <a:pt x="189444" y="58257"/>
                    </a:lnTo>
                    <a:lnTo>
                      <a:pt x="0" y="58257"/>
                    </a:lnTo>
                    <a:close/>
                  </a:path>
                </a:pathLst>
              </a:custGeom>
              <a:solidFill>
                <a:srgbClr val="888888"/>
              </a:solidFill>
            </p:spPr>
            <p:txBody>
              <a:bodyPr/>
              <a:lstStyle/>
              <a:p>
                <a:endParaRPr lang="nl-NL"/>
              </a:p>
            </p:txBody>
          </p:sp>
          <p:sp>
            <p:nvSpPr>
              <p:cNvPr id="32" name="TextBox 32"/>
              <p:cNvSpPr txBox="1"/>
              <p:nvPr/>
            </p:nvSpPr>
            <p:spPr>
              <a:xfrm>
                <a:off x="0" y="-38100"/>
                <a:ext cx="189444" cy="96357"/>
              </a:xfrm>
              <a:prstGeom prst="rect">
                <a:avLst/>
              </a:prstGeom>
            </p:spPr>
            <p:txBody>
              <a:bodyPr lIns="37733" tIns="37733" rIns="37733" bIns="37733" rtlCol="0" anchor="ctr"/>
              <a:lstStyle/>
              <a:p>
                <a:pPr algn="ctr">
                  <a:lnSpc>
                    <a:spcPts val="2660"/>
                  </a:lnSpc>
                </a:pPr>
                <a:endParaRPr/>
              </a:p>
            </p:txBody>
          </p:sp>
        </p:grpSp>
      </p:grpSp>
      <p:sp>
        <p:nvSpPr>
          <p:cNvPr id="33" name="TextBox 33"/>
          <p:cNvSpPr txBox="1"/>
          <p:nvPr/>
        </p:nvSpPr>
        <p:spPr>
          <a:xfrm>
            <a:off x="8839724" y="1559433"/>
            <a:ext cx="295106" cy="193120"/>
          </a:xfrm>
          <a:prstGeom prst="rect">
            <a:avLst/>
          </a:prstGeom>
        </p:spPr>
        <p:txBody>
          <a:bodyPr lIns="0" tIns="0" rIns="0" bIns="0" rtlCol="0" anchor="t">
            <a:spAutoFit/>
          </a:bodyPr>
          <a:lstStyle/>
          <a:p>
            <a:pPr algn="l">
              <a:lnSpc>
                <a:spcPts val="1535"/>
              </a:lnSpc>
            </a:pPr>
            <a:r>
              <a:rPr lang="en-US" sz="1096" b="1">
                <a:solidFill>
                  <a:srgbClr val="FFFFFF"/>
                </a:solidFill>
                <a:latin typeface="DM Sans Bold"/>
                <a:ea typeface="DM Sans Bold"/>
                <a:cs typeface="DM Sans Bold"/>
                <a:sym typeface="DM Sans Bold"/>
              </a:rPr>
              <a:t>Yes</a:t>
            </a:r>
          </a:p>
        </p:txBody>
      </p:sp>
      <p:sp>
        <p:nvSpPr>
          <p:cNvPr id="34" name="TextBox 34"/>
          <p:cNvSpPr txBox="1"/>
          <p:nvPr/>
        </p:nvSpPr>
        <p:spPr>
          <a:xfrm>
            <a:off x="2239779" y="4931579"/>
            <a:ext cx="772707" cy="228600"/>
          </a:xfrm>
          <a:prstGeom prst="rect">
            <a:avLst/>
          </a:prstGeom>
        </p:spPr>
        <p:txBody>
          <a:bodyPr lIns="0" tIns="0" rIns="0" bIns="0" rtlCol="0" anchor="t">
            <a:spAutoFit/>
          </a:bodyPr>
          <a:lstStyle/>
          <a:p>
            <a:pPr algn="l">
              <a:lnSpc>
                <a:spcPts val="1875"/>
              </a:lnSpc>
            </a:pPr>
            <a:r>
              <a:rPr lang="en-US" sz="1500" b="1">
                <a:solidFill>
                  <a:srgbClr val="FFFFFF"/>
                </a:solidFill>
                <a:latin typeface="Open Sans Bold"/>
                <a:ea typeface="Open Sans Bold"/>
                <a:cs typeface="Open Sans Bold"/>
                <a:sym typeface="Open Sans Bold"/>
              </a:rPr>
              <a:t>DUTCH</a:t>
            </a:r>
          </a:p>
        </p:txBody>
      </p:sp>
      <p:sp>
        <p:nvSpPr>
          <p:cNvPr id="35" name="TextBox 35"/>
          <p:cNvSpPr txBox="1"/>
          <p:nvPr/>
        </p:nvSpPr>
        <p:spPr>
          <a:xfrm>
            <a:off x="7541553" y="4931579"/>
            <a:ext cx="925131" cy="228600"/>
          </a:xfrm>
          <a:prstGeom prst="rect">
            <a:avLst/>
          </a:prstGeom>
        </p:spPr>
        <p:txBody>
          <a:bodyPr lIns="0" tIns="0" rIns="0" bIns="0" rtlCol="0" anchor="t">
            <a:spAutoFit/>
          </a:bodyPr>
          <a:lstStyle/>
          <a:p>
            <a:pPr algn="l">
              <a:lnSpc>
                <a:spcPts val="1875"/>
              </a:lnSpc>
            </a:pPr>
            <a:r>
              <a:rPr lang="en-US" sz="1500" b="1">
                <a:solidFill>
                  <a:srgbClr val="FFFFFF"/>
                </a:solidFill>
                <a:latin typeface="Open Sans Bold"/>
                <a:ea typeface="Open Sans Bold"/>
                <a:cs typeface="Open Sans Bold"/>
                <a:sym typeface="Open Sans Bold"/>
              </a:rPr>
              <a:t>ENGLISH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423833" y="2916186"/>
            <a:ext cx="745069" cy="797253"/>
          </a:xfrm>
          <a:custGeom>
            <a:avLst/>
            <a:gdLst/>
            <a:ahLst/>
            <a:cxnLst/>
            <a:rect l="l" t="t" r="r" b="b"/>
            <a:pathLst>
              <a:path w="745069" h="797253">
                <a:moveTo>
                  <a:pt x="0" y="0"/>
                </a:moveTo>
                <a:lnTo>
                  <a:pt x="745069" y="0"/>
                </a:lnTo>
                <a:lnTo>
                  <a:pt x="745069" y="797253"/>
                </a:lnTo>
                <a:lnTo>
                  <a:pt x="0" y="7972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grpSp>
        <p:nvGrpSpPr>
          <p:cNvPr id="3" name="Group 3"/>
          <p:cNvGrpSpPr/>
          <p:nvPr/>
        </p:nvGrpSpPr>
        <p:grpSpPr>
          <a:xfrm>
            <a:off x="1028700" y="4397997"/>
            <a:ext cx="16230600" cy="2750618"/>
            <a:chOff x="0" y="0"/>
            <a:chExt cx="21640800" cy="3667491"/>
          </a:xfrm>
        </p:grpSpPr>
        <p:grpSp>
          <p:nvGrpSpPr>
            <p:cNvPr id="4" name="Group 4"/>
            <p:cNvGrpSpPr/>
            <p:nvPr/>
          </p:nvGrpSpPr>
          <p:grpSpPr>
            <a:xfrm>
              <a:off x="0" y="0"/>
              <a:ext cx="21640800" cy="3667491"/>
              <a:chOff x="0" y="0"/>
              <a:chExt cx="4274726" cy="724443"/>
            </a:xfrm>
          </p:grpSpPr>
          <p:sp>
            <p:nvSpPr>
              <p:cNvPr id="5" name="Freeform 5"/>
              <p:cNvSpPr/>
              <p:nvPr/>
            </p:nvSpPr>
            <p:spPr>
              <a:xfrm>
                <a:off x="0" y="0"/>
                <a:ext cx="4274726" cy="724443"/>
              </a:xfrm>
              <a:custGeom>
                <a:avLst/>
                <a:gdLst/>
                <a:ahLst/>
                <a:cxnLst/>
                <a:rect l="l" t="t" r="r" b="b"/>
                <a:pathLst>
                  <a:path w="4274726" h="724443">
                    <a:moveTo>
                      <a:pt x="11925" y="0"/>
                    </a:moveTo>
                    <a:lnTo>
                      <a:pt x="4262801" y="0"/>
                    </a:lnTo>
                    <a:cubicBezTo>
                      <a:pt x="4269387" y="0"/>
                      <a:pt x="4274726" y="5339"/>
                      <a:pt x="4274726" y="11925"/>
                    </a:cubicBezTo>
                    <a:lnTo>
                      <a:pt x="4274726" y="712518"/>
                    </a:lnTo>
                    <a:cubicBezTo>
                      <a:pt x="4274726" y="719104"/>
                      <a:pt x="4269387" y="724443"/>
                      <a:pt x="4262801" y="724443"/>
                    </a:cubicBezTo>
                    <a:lnTo>
                      <a:pt x="11925" y="724443"/>
                    </a:lnTo>
                    <a:cubicBezTo>
                      <a:pt x="5339" y="724443"/>
                      <a:pt x="0" y="719104"/>
                      <a:pt x="0" y="712518"/>
                    </a:cubicBezTo>
                    <a:lnTo>
                      <a:pt x="0" y="11925"/>
                    </a:lnTo>
                    <a:cubicBezTo>
                      <a:pt x="0" y="5339"/>
                      <a:pt x="5339" y="0"/>
                      <a:pt x="11925" y="0"/>
                    </a:cubicBezTo>
                    <a:close/>
                  </a:path>
                </a:pathLst>
              </a:custGeom>
              <a:solidFill>
                <a:srgbClr val="ED9AC2">
                  <a:alpha val="29804"/>
                </a:srgbClr>
              </a:solidFill>
            </p:spPr>
            <p:txBody>
              <a:bodyPr/>
              <a:lstStyle/>
              <a:p>
                <a:endParaRPr lang="nl-NL"/>
              </a:p>
            </p:txBody>
          </p:sp>
          <p:sp>
            <p:nvSpPr>
              <p:cNvPr id="6" name="TextBox 6"/>
              <p:cNvSpPr txBox="1"/>
              <p:nvPr/>
            </p:nvSpPr>
            <p:spPr>
              <a:xfrm>
                <a:off x="0" y="-38100"/>
                <a:ext cx="4274726" cy="762543"/>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0" y="338500"/>
              <a:ext cx="21420493" cy="3121786"/>
            </a:xfrm>
            <a:prstGeom prst="rect">
              <a:avLst/>
            </a:prstGeom>
          </p:spPr>
          <p:txBody>
            <a:bodyPr lIns="0" tIns="0" rIns="0" bIns="0" rtlCol="0" anchor="t">
              <a:spAutoFit/>
            </a:bodyPr>
            <a:lstStyle/>
            <a:p>
              <a:pPr marL="539749" lvl="1" indent="-269875" algn="l">
                <a:lnSpc>
                  <a:spcPts val="3124"/>
                </a:lnSpc>
                <a:buFont typeface="Arial"/>
                <a:buChar char="•"/>
              </a:pPr>
              <a:r>
                <a:rPr lang="en-US" sz="2499" b="1">
                  <a:solidFill>
                    <a:srgbClr val="000000"/>
                  </a:solidFill>
                  <a:latin typeface="Open Sans Bold"/>
                  <a:ea typeface="Open Sans Bold"/>
                  <a:cs typeface="Open Sans Bold"/>
                  <a:sym typeface="Open Sans Bold"/>
                </a:rPr>
                <a:t>Commitment: </a:t>
              </a:r>
              <a:r>
                <a:rPr lang="en-US" sz="2499">
                  <a:solidFill>
                    <a:srgbClr val="000000"/>
                  </a:solidFill>
                  <a:latin typeface="Open Sans"/>
                  <a:ea typeface="Open Sans"/>
                  <a:cs typeface="Open Sans"/>
                  <a:sym typeface="Open Sans"/>
                </a:rPr>
                <a:t>People are far more likely to behave honestly if they have actively committed to being honest at the start of a questionnaire.</a:t>
              </a:r>
            </a:p>
            <a:p>
              <a:pPr algn="l">
                <a:lnSpc>
                  <a:spcPts val="3124"/>
                </a:lnSpc>
              </a:pPr>
              <a:endParaRPr lang="en-US" sz="2499">
                <a:solidFill>
                  <a:srgbClr val="000000"/>
                </a:solidFill>
                <a:latin typeface="Open Sans"/>
                <a:ea typeface="Open Sans"/>
                <a:cs typeface="Open Sans"/>
                <a:sym typeface="Open Sans"/>
              </a:endParaRPr>
            </a:p>
            <a:p>
              <a:pPr marL="539749" lvl="1" indent="-269875" algn="l">
                <a:lnSpc>
                  <a:spcPts val="3124"/>
                </a:lnSpc>
                <a:buFont typeface="Arial"/>
                <a:buChar char="•"/>
              </a:pPr>
              <a:r>
                <a:rPr lang="en-US" sz="2499">
                  <a:solidFill>
                    <a:srgbClr val="000000"/>
                  </a:solidFill>
                  <a:latin typeface="Open Sans"/>
                  <a:ea typeface="Open Sans"/>
                  <a:cs typeface="Open Sans"/>
                  <a:sym typeface="Open Sans"/>
                </a:rPr>
                <a:t>This also taps into people’s desire to be </a:t>
              </a:r>
              <a:r>
                <a:rPr lang="en-US" sz="2499" b="1">
                  <a:solidFill>
                    <a:srgbClr val="000000"/>
                  </a:solidFill>
                  <a:latin typeface="Open Sans Bold"/>
                  <a:ea typeface="Open Sans Bold"/>
                  <a:cs typeface="Open Sans Bold"/>
                  <a:sym typeface="Open Sans Bold"/>
                </a:rPr>
                <a:t>consistent</a:t>
              </a:r>
              <a:r>
                <a:rPr lang="en-US" sz="2499">
                  <a:solidFill>
                    <a:srgbClr val="000000"/>
                  </a:solidFill>
                  <a:latin typeface="Open Sans"/>
                  <a:ea typeface="Open Sans"/>
                  <a:cs typeface="Open Sans"/>
                  <a:sym typeface="Open Sans"/>
                </a:rPr>
                <a:t> with their past selves/ the idea of themselves when they made an active commitment (e.g. “I am an honest person”).</a:t>
              </a:r>
            </a:p>
            <a:p>
              <a:pPr algn="l">
                <a:lnSpc>
                  <a:spcPts val="3124"/>
                </a:lnSpc>
              </a:pPr>
              <a:endParaRPr lang="en-US" sz="2499">
                <a:solidFill>
                  <a:srgbClr val="000000"/>
                </a:solidFill>
                <a:latin typeface="Open Sans"/>
                <a:ea typeface="Open Sans"/>
                <a:cs typeface="Open Sans"/>
                <a:sym typeface="Open Sans"/>
              </a:endParaRPr>
            </a:p>
          </p:txBody>
        </p:sp>
      </p:grpSp>
      <p:sp>
        <p:nvSpPr>
          <p:cNvPr id="8" name="TextBox 8"/>
          <p:cNvSpPr txBox="1"/>
          <p:nvPr/>
        </p:nvSpPr>
        <p:spPr>
          <a:xfrm>
            <a:off x="4204483" y="3183233"/>
            <a:ext cx="8219350" cy="530206"/>
          </a:xfrm>
          <a:prstGeom prst="rect">
            <a:avLst/>
          </a:prstGeom>
        </p:spPr>
        <p:txBody>
          <a:bodyPr lIns="0" tIns="0" rIns="0" bIns="0" rtlCol="0" anchor="t">
            <a:spAutoFit/>
          </a:bodyPr>
          <a:lstStyle/>
          <a:p>
            <a:pPr algn="just">
              <a:lnSpc>
                <a:spcPts val="3999"/>
              </a:lnSpc>
            </a:pPr>
            <a:r>
              <a:rPr lang="en-US" sz="3999" b="1">
                <a:solidFill>
                  <a:srgbClr val="F00464"/>
                </a:solidFill>
                <a:latin typeface="Open Sans Bold"/>
                <a:ea typeface="Open Sans Bold"/>
                <a:cs typeface="Open Sans Bold"/>
                <a:sym typeface="Open Sans Bold"/>
              </a:rPr>
              <a:t>BEHAVIOURAL SCIENCE INSIGHT</a:t>
            </a:r>
          </a:p>
        </p:txBody>
      </p:sp>
      <p:sp>
        <p:nvSpPr>
          <p:cNvPr id="9" name="Freeform 9"/>
          <p:cNvSpPr/>
          <p:nvPr/>
        </p:nvSpPr>
        <p:spPr>
          <a:xfrm>
            <a:off x="1028700" y="9258300"/>
            <a:ext cx="2701054" cy="428792"/>
          </a:xfrm>
          <a:custGeom>
            <a:avLst/>
            <a:gdLst/>
            <a:ahLst/>
            <a:cxnLst/>
            <a:rect l="l" t="t" r="r" b="b"/>
            <a:pathLst>
              <a:path w="2701054" h="428792">
                <a:moveTo>
                  <a:pt x="0" y="0"/>
                </a:moveTo>
                <a:lnTo>
                  <a:pt x="2701054" y="0"/>
                </a:lnTo>
                <a:lnTo>
                  <a:pt x="2701054" y="428792"/>
                </a:lnTo>
                <a:lnTo>
                  <a:pt x="0" y="428792"/>
                </a:lnTo>
                <a:lnTo>
                  <a:pt x="0" y="0"/>
                </a:lnTo>
                <a:close/>
              </a:path>
            </a:pathLst>
          </a:custGeom>
          <a:blipFill>
            <a:blip r:embed="rId4"/>
            <a:stretch>
              <a:fillRect/>
            </a:stretch>
          </a:blipFill>
        </p:spPr>
        <p:txBody>
          <a:bodyPr/>
          <a:lstStyle/>
          <a:p>
            <a:endParaRPr lang="nl-NL"/>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4434444"/>
            <a:ext cx="9515445" cy="3930724"/>
            <a:chOff x="0" y="0"/>
            <a:chExt cx="2997463" cy="1238218"/>
          </a:xfrm>
        </p:grpSpPr>
        <p:sp>
          <p:nvSpPr>
            <p:cNvPr id="3" name="Freeform 3"/>
            <p:cNvSpPr/>
            <p:nvPr/>
          </p:nvSpPr>
          <p:spPr>
            <a:xfrm>
              <a:off x="0" y="0"/>
              <a:ext cx="2997463" cy="1238218"/>
            </a:xfrm>
            <a:custGeom>
              <a:avLst/>
              <a:gdLst/>
              <a:ahLst/>
              <a:cxnLst/>
              <a:rect l="l" t="t" r="r" b="b"/>
              <a:pathLst>
                <a:path w="2997463" h="1238218">
                  <a:moveTo>
                    <a:pt x="20340" y="0"/>
                  </a:moveTo>
                  <a:lnTo>
                    <a:pt x="2977122" y="0"/>
                  </a:lnTo>
                  <a:cubicBezTo>
                    <a:pt x="2982517" y="0"/>
                    <a:pt x="2987691" y="2143"/>
                    <a:pt x="2991505" y="5958"/>
                  </a:cubicBezTo>
                  <a:cubicBezTo>
                    <a:pt x="2995319" y="9772"/>
                    <a:pt x="2997463" y="14946"/>
                    <a:pt x="2997463" y="20340"/>
                  </a:cubicBezTo>
                  <a:lnTo>
                    <a:pt x="2997463" y="1217878"/>
                  </a:lnTo>
                  <a:cubicBezTo>
                    <a:pt x="2997463" y="1223272"/>
                    <a:pt x="2995319" y="1228446"/>
                    <a:pt x="2991505" y="1232261"/>
                  </a:cubicBezTo>
                  <a:cubicBezTo>
                    <a:pt x="2987691" y="1236075"/>
                    <a:pt x="2982517" y="1238218"/>
                    <a:pt x="2977122" y="1238218"/>
                  </a:cubicBezTo>
                  <a:lnTo>
                    <a:pt x="20340" y="1238218"/>
                  </a:lnTo>
                  <a:cubicBezTo>
                    <a:pt x="14946" y="1238218"/>
                    <a:pt x="9772" y="1236075"/>
                    <a:pt x="5958" y="1232261"/>
                  </a:cubicBezTo>
                  <a:cubicBezTo>
                    <a:pt x="2143" y="1228446"/>
                    <a:pt x="0" y="1223272"/>
                    <a:pt x="0" y="1217878"/>
                  </a:cubicBezTo>
                  <a:lnTo>
                    <a:pt x="0" y="20340"/>
                  </a:lnTo>
                  <a:cubicBezTo>
                    <a:pt x="0" y="14946"/>
                    <a:pt x="2143" y="9772"/>
                    <a:pt x="5958" y="5958"/>
                  </a:cubicBezTo>
                  <a:cubicBezTo>
                    <a:pt x="9772" y="2143"/>
                    <a:pt x="14946" y="0"/>
                    <a:pt x="20340" y="0"/>
                  </a:cubicBezTo>
                  <a:close/>
                </a:path>
              </a:pathLst>
            </a:custGeom>
            <a:solidFill>
              <a:srgbClr val="ED9AC2">
                <a:alpha val="29804"/>
              </a:srgbClr>
            </a:solidFill>
          </p:spPr>
          <p:txBody>
            <a:bodyPr/>
            <a:lstStyle/>
            <a:p>
              <a:endParaRPr lang="nl-NL"/>
            </a:p>
          </p:txBody>
        </p:sp>
        <p:sp>
          <p:nvSpPr>
            <p:cNvPr id="4" name="TextBox 4"/>
            <p:cNvSpPr txBox="1"/>
            <p:nvPr/>
          </p:nvSpPr>
          <p:spPr>
            <a:xfrm>
              <a:off x="0" y="-38100"/>
              <a:ext cx="2997463" cy="1276318"/>
            </a:xfrm>
            <a:prstGeom prst="rect">
              <a:avLst/>
            </a:prstGeom>
          </p:spPr>
          <p:txBody>
            <a:bodyPr lIns="42473" tIns="42473" rIns="42473" bIns="42473" rtlCol="0" anchor="ctr"/>
            <a:lstStyle/>
            <a:p>
              <a:pPr algn="ctr">
                <a:lnSpc>
                  <a:spcPts val="2660"/>
                </a:lnSpc>
              </a:pPr>
              <a:endParaRPr/>
            </a:p>
          </p:txBody>
        </p:sp>
      </p:grpSp>
      <p:sp>
        <p:nvSpPr>
          <p:cNvPr id="5" name="Freeform 5"/>
          <p:cNvSpPr/>
          <p:nvPr/>
        </p:nvSpPr>
        <p:spPr>
          <a:xfrm>
            <a:off x="4918232" y="3222224"/>
            <a:ext cx="846976" cy="777101"/>
          </a:xfrm>
          <a:custGeom>
            <a:avLst/>
            <a:gdLst/>
            <a:ahLst/>
            <a:cxnLst/>
            <a:rect l="l" t="t" r="r" b="b"/>
            <a:pathLst>
              <a:path w="846976" h="777101">
                <a:moveTo>
                  <a:pt x="0" y="0"/>
                </a:moveTo>
                <a:lnTo>
                  <a:pt x="846976" y="0"/>
                </a:lnTo>
                <a:lnTo>
                  <a:pt x="846976" y="777101"/>
                </a:lnTo>
                <a:lnTo>
                  <a:pt x="0" y="777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6" name="Freeform 6"/>
          <p:cNvSpPr/>
          <p:nvPr/>
        </p:nvSpPr>
        <p:spPr>
          <a:xfrm>
            <a:off x="1028700" y="9258300"/>
            <a:ext cx="2701054" cy="428792"/>
          </a:xfrm>
          <a:custGeom>
            <a:avLst/>
            <a:gdLst/>
            <a:ahLst/>
            <a:cxnLst/>
            <a:rect l="l" t="t" r="r" b="b"/>
            <a:pathLst>
              <a:path w="2701054" h="428792">
                <a:moveTo>
                  <a:pt x="0" y="0"/>
                </a:moveTo>
                <a:lnTo>
                  <a:pt x="2701054" y="0"/>
                </a:lnTo>
                <a:lnTo>
                  <a:pt x="2701054" y="428792"/>
                </a:lnTo>
                <a:lnTo>
                  <a:pt x="0" y="428792"/>
                </a:lnTo>
                <a:lnTo>
                  <a:pt x="0" y="0"/>
                </a:lnTo>
                <a:close/>
              </a:path>
            </a:pathLst>
          </a:custGeom>
          <a:blipFill>
            <a:blip r:embed="rId4"/>
            <a:stretch>
              <a:fillRect/>
            </a:stretch>
          </a:blipFill>
        </p:spPr>
        <p:txBody>
          <a:bodyPr/>
          <a:lstStyle/>
          <a:p>
            <a:endParaRPr lang="nl-NL"/>
          </a:p>
        </p:txBody>
      </p:sp>
      <p:sp>
        <p:nvSpPr>
          <p:cNvPr id="7" name="Freeform 7"/>
          <p:cNvSpPr/>
          <p:nvPr/>
        </p:nvSpPr>
        <p:spPr>
          <a:xfrm>
            <a:off x="11069414" y="4434444"/>
            <a:ext cx="6189886" cy="4139486"/>
          </a:xfrm>
          <a:custGeom>
            <a:avLst/>
            <a:gdLst/>
            <a:ahLst/>
            <a:cxnLst/>
            <a:rect l="l" t="t" r="r" b="b"/>
            <a:pathLst>
              <a:path w="6189886" h="4139486">
                <a:moveTo>
                  <a:pt x="0" y="0"/>
                </a:moveTo>
                <a:lnTo>
                  <a:pt x="6189886" y="0"/>
                </a:lnTo>
                <a:lnTo>
                  <a:pt x="6189886" y="4139486"/>
                </a:lnTo>
                <a:lnTo>
                  <a:pt x="0" y="4139486"/>
                </a:lnTo>
                <a:lnTo>
                  <a:pt x="0" y="0"/>
                </a:lnTo>
                <a:close/>
              </a:path>
            </a:pathLst>
          </a:custGeom>
          <a:blipFill>
            <a:blip r:embed="rId5"/>
            <a:stretch>
              <a:fillRect/>
            </a:stretch>
          </a:blipFill>
        </p:spPr>
        <p:txBody>
          <a:bodyPr/>
          <a:lstStyle/>
          <a:p>
            <a:endParaRPr lang="nl-NL"/>
          </a:p>
        </p:txBody>
      </p:sp>
      <p:sp>
        <p:nvSpPr>
          <p:cNvPr id="8" name="TextBox 8"/>
          <p:cNvSpPr txBox="1"/>
          <p:nvPr/>
        </p:nvSpPr>
        <p:spPr>
          <a:xfrm>
            <a:off x="1028700" y="4603153"/>
            <a:ext cx="9012834" cy="3517565"/>
          </a:xfrm>
          <a:prstGeom prst="rect">
            <a:avLst/>
          </a:prstGeom>
        </p:spPr>
        <p:txBody>
          <a:bodyPr lIns="0" tIns="0" rIns="0" bIns="0" rtlCol="0" anchor="t">
            <a:spAutoFit/>
          </a:bodyPr>
          <a:lstStyle/>
          <a:p>
            <a:pPr marL="537633" lvl="1" indent="-268817" algn="l">
              <a:lnSpc>
                <a:spcPts val="3112"/>
              </a:lnSpc>
              <a:buFont typeface="Arial"/>
              <a:buChar char="•"/>
            </a:pPr>
            <a:r>
              <a:rPr lang="en-US" sz="2490" b="1">
                <a:solidFill>
                  <a:srgbClr val="000000"/>
                </a:solidFill>
                <a:latin typeface="Open Sans Bold"/>
                <a:ea typeface="Open Sans Bold"/>
                <a:cs typeface="Open Sans Bold"/>
                <a:sym typeface="Open Sans Bold"/>
              </a:rPr>
              <a:t>Move the pledge to the start</a:t>
            </a:r>
            <a:r>
              <a:rPr lang="en-US" sz="2490">
                <a:solidFill>
                  <a:srgbClr val="000000"/>
                </a:solidFill>
                <a:latin typeface="Open Sans"/>
                <a:ea typeface="Open Sans"/>
                <a:cs typeface="Open Sans"/>
                <a:sym typeface="Open Sans"/>
              </a:rPr>
              <a:t> of the questionnaire. Before asking the first medical question, add a simple "honesty prime".</a:t>
            </a:r>
          </a:p>
          <a:p>
            <a:pPr algn="l">
              <a:lnSpc>
                <a:spcPts val="3112"/>
              </a:lnSpc>
            </a:pPr>
            <a:endParaRPr lang="en-US" sz="2490">
              <a:solidFill>
                <a:srgbClr val="000000"/>
              </a:solidFill>
              <a:latin typeface="Open Sans"/>
              <a:ea typeface="Open Sans"/>
              <a:cs typeface="Open Sans"/>
              <a:sym typeface="Open Sans"/>
            </a:endParaRPr>
          </a:p>
          <a:p>
            <a:pPr marL="537633" lvl="1" indent="-268817" algn="l">
              <a:lnSpc>
                <a:spcPts val="3112"/>
              </a:lnSpc>
              <a:buFont typeface="Arial"/>
              <a:buChar char="•"/>
            </a:pPr>
            <a:r>
              <a:rPr lang="en-US" sz="2490" b="1">
                <a:solidFill>
                  <a:srgbClr val="000000"/>
                </a:solidFill>
                <a:latin typeface="Open Sans Bold"/>
                <a:ea typeface="Open Sans Bold"/>
                <a:cs typeface="Open Sans Bold"/>
                <a:sym typeface="Open Sans Bold"/>
              </a:rPr>
              <a:t>Proposed wording: </a:t>
            </a:r>
            <a:r>
              <a:rPr lang="en-US" sz="2490">
                <a:solidFill>
                  <a:srgbClr val="000000"/>
                </a:solidFill>
                <a:latin typeface="Open Sans"/>
                <a:ea typeface="Open Sans"/>
                <a:cs typeface="Open Sans"/>
                <a:sym typeface="Open Sans"/>
              </a:rPr>
              <a:t>"To help us provide you with the right cover, please confirm that you will answer the following questions as accurately and completely as you can."</a:t>
            </a:r>
          </a:p>
          <a:p>
            <a:pPr algn="l">
              <a:lnSpc>
                <a:spcPts val="3112"/>
              </a:lnSpc>
            </a:pPr>
            <a:endParaRPr lang="en-US" sz="2490">
              <a:solidFill>
                <a:srgbClr val="000000"/>
              </a:solidFill>
              <a:latin typeface="Open Sans"/>
              <a:ea typeface="Open Sans"/>
              <a:cs typeface="Open Sans"/>
              <a:sym typeface="Open Sans"/>
            </a:endParaRPr>
          </a:p>
        </p:txBody>
      </p:sp>
      <p:sp>
        <p:nvSpPr>
          <p:cNvPr id="9" name="TextBox 9"/>
          <p:cNvSpPr txBox="1"/>
          <p:nvPr/>
        </p:nvSpPr>
        <p:spPr>
          <a:xfrm>
            <a:off x="1028700" y="3469118"/>
            <a:ext cx="3889532" cy="530206"/>
          </a:xfrm>
          <a:prstGeom prst="rect">
            <a:avLst/>
          </a:prstGeom>
        </p:spPr>
        <p:txBody>
          <a:bodyPr lIns="0" tIns="0" rIns="0" bIns="0" rtlCol="0" anchor="t">
            <a:spAutoFit/>
          </a:bodyPr>
          <a:lstStyle/>
          <a:p>
            <a:pPr algn="just">
              <a:lnSpc>
                <a:spcPts val="3999"/>
              </a:lnSpc>
            </a:pPr>
            <a:r>
              <a:rPr lang="en-US" sz="3999" b="1">
                <a:solidFill>
                  <a:srgbClr val="F00464"/>
                </a:solidFill>
                <a:latin typeface="Open Sans Bold"/>
                <a:ea typeface="Open Sans Bold"/>
                <a:cs typeface="Open Sans Bold"/>
                <a:sym typeface="Open Sans Bold"/>
              </a:rPr>
              <a:t>HOW TO FIX IT</a:t>
            </a:r>
          </a:p>
        </p:txBody>
      </p:sp>
      <p:sp>
        <p:nvSpPr>
          <p:cNvPr id="10" name="TextBox 10"/>
          <p:cNvSpPr txBox="1"/>
          <p:nvPr/>
        </p:nvSpPr>
        <p:spPr>
          <a:xfrm>
            <a:off x="12144881" y="3469118"/>
            <a:ext cx="4288363" cy="530206"/>
          </a:xfrm>
          <a:prstGeom prst="rect">
            <a:avLst/>
          </a:prstGeom>
        </p:spPr>
        <p:txBody>
          <a:bodyPr lIns="0" tIns="0" rIns="0" bIns="0" rtlCol="0" anchor="t">
            <a:spAutoFit/>
          </a:bodyPr>
          <a:lstStyle/>
          <a:p>
            <a:pPr algn="just">
              <a:lnSpc>
                <a:spcPts val="3999"/>
              </a:lnSpc>
            </a:pPr>
            <a:r>
              <a:rPr lang="en-US" sz="3999" b="1">
                <a:solidFill>
                  <a:srgbClr val="F00464"/>
                </a:solidFill>
                <a:latin typeface="Open Sans Bold"/>
                <a:ea typeface="Open Sans Bold"/>
                <a:cs typeface="Open Sans Bold"/>
                <a:sym typeface="Open Sans Bold"/>
              </a:rPr>
              <a:t>AND IT WORKS...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307189" y="-1167970"/>
            <a:ext cx="14555721" cy="15573168"/>
          </a:xfrm>
          <a:custGeom>
            <a:avLst/>
            <a:gdLst/>
            <a:ahLst/>
            <a:cxnLst/>
            <a:rect l="l" t="t" r="r" b="b"/>
            <a:pathLst>
              <a:path w="14555721" h="15573168">
                <a:moveTo>
                  <a:pt x="14555721" y="0"/>
                </a:moveTo>
                <a:lnTo>
                  <a:pt x="0" y="0"/>
                </a:lnTo>
                <a:lnTo>
                  <a:pt x="0" y="15573168"/>
                </a:lnTo>
                <a:lnTo>
                  <a:pt x="14555721" y="15573168"/>
                </a:lnTo>
                <a:lnTo>
                  <a:pt x="14555721" y="0"/>
                </a:lnTo>
                <a:close/>
              </a:path>
            </a:pathLst>
          </a:custGeom>
          <a:blipFill>
            <a:blip r:embed="rId2">
              <a:alphaModFix amt="15000"/>
            </a:blip>
            <a:stretch>
              <a:fillRect/>
            </a:stretch>
          </a:blipFill>
        </p:spPr>
        <p:txBody>
          <a:bodyPr/>
          <a:lstStyle/>
          <a:p>
            <a:endParaRPr lang="nl-NL"/>
          </a:p>
        </p:txBody>
      </p:sp>
      <p:sp>
        <p:nvSpPr>
          <p:cNvPr id="3" name="TextBox 3"/>
          <p:cNvSpPr txBox="1"/>
          <p:nvPr/>
        </p:nvSpPr>
        <p:spPr>
          <a:xfrm>
            <a:off x="5955735" y="2406347"/>
            <a:ext cx="10856060" cy="2597112"/>
          </a:xfrm>
          <a:prstGeom prst="rect">
            <a:avLst/>
          </a:prstGeom>
        </p:spPr>
        <p:txBody>
          <a:bodyPr lIns="0" tIns="0" rIns="0" bIns="0" rtlCol="0" anchor="t">
            <a:spAutoFit/>
          </a:bodyPr>
          <a:lstStyle/>
          <a:p>
            <a:pPr algn="ctr">
              <a:lnSpc>
                <a:spcPts val="9999"/>
              </a:lnSpc>
            </a:pPr>
            <a:r>
              <a:rPr lang="en-US" sz="9999" b="1" spc="-459">
                <a:solidFill>
                  <a:srgbClr val="000000"/>
                </a:solidFill>
                <a:latin typeface="Open Sans Bold"/>
                <a:ea typeface="Open Sans Bold"/>
                <a:cs typeface="Open Sans Bold"/>
                <a:sym typeface="Open Sans Bold"/>
              </a:rPr>
              <a:t>We Signal the “Right” Answer</a:t>
            </a:r>
          </a:p>
        </p:txBody>
      </p:sp>
      <p:sp>
        <p:nvSpPr>
          <p:cNvPr id="4" name="TextBox 4"/>
          <p:cNvSpPr txBox="1"/>
          <p:nvPr/>
        </p:nvSpPr>
        <p:spPr>
          <a:xfrm>
            <a:off x="1028700" y="1829081"/>
            <a:ext cx="4413658" cy="7429219"/>
          </a:xfrm>
          <a:prstGeom prst="rect">
            <a:avLst/>
          </a:prstGeom>
        </p:spPr>
        <p:txBody>
          <a:bodyPr lIns="0" tIns="0" rIns="0" bIns="0" rtlCol="0" anchor="t">
            <a:spAutoFit/>
          </a:bodyPr>
          <a:lstStyle/>
          <a:p>
            <a:pPr algn="l">
              <a:lnSpc>
                <a:spcPts val="54392"/>
              </a:lnSpc>
            </a:pPr>
            <a:r>
              <a:rPr lang="en-US" sz="59122" b="1" spc="-6148">
                <a:solidFill>
                  <a:srgbClr val="000000"/>
                </a:solidFill>
                <a:latin typeface="Open Sans Bold"/>
                <a:ea typeface="Open Sans Bold"/>
                <a:cs typeface="Open Sans Bold"/>
                <a:sym typeface="Open Sans Bold"/>
              </a:rPr>
              <a:t>2</a:t>
            </a:r>
          </a:p>
        </p:txBody>
      </p:sp>
      <p:sp>
        <p:nvSpPr>
          <p:cNvPr id="5" name="TextBox 5"/>
          <p:cNvSpPr txBox="1"/>
          <p:nvPr/>
        </p:nvSpPr>
        <p:spPr>
          <a:xfrm>
            <a:off x="6129105" y="5546090"/>
            <a:ext cx="10991128" cy="942975"/>
          </a:xfrm>
          <a:prstGeom prst="rect">
            <a:avLst/>
          </a:prstGeom>
        </p:spPr>
        <p:txBody>
          <a:bodyPr lIns="0" tIns="0" rIns="0" bIns="0" rtlCol="0" anchor="t">
            <a:spAutoFit/>
          </a:bodyPr>
          <a:lstStyle/>
          <a:p>
            <a:pPr algn="ctr">
              <a:lnSpc>
                <a:spcPts val="3750"/>
              </a:lnSpc>
            </a:pPr>
            <a:r>
              <a:rPr lang="en-US" sz="3000">
                <a:solidFill>
                  <a:srgbClr val="000000"/>
                </a:solidFill>
                <a:latin typeface="Open Sans"/>
                <a:ea typeface="Open Sans"/>
                <a:cs typeface="Open Sans"/>
                <a:sym typeface="Open Sans"/>
              </a:rPr>
              <a:t>The way questions are framed often reveal which response is preferable, making customers less likely to answer truthfully.</a:t>
            </a:r>
          </a:p>
        </p:txBody>
      </p:sp>
      <p:sp>
        <p:nvSpPr>
          <p:cNvPr id="6" name="Freeform 6"/>
          <p:cNvSpPr/>
          <p:nvPr/>
        </p:nvSpPr>
        <p:spPr>
          <a:xfrm>
            <a:off x="1028700" y="9258300"/>
            <a:ext cx="2701054" cy="428792"/>
          </a:xfrm>
          <a:custGeom>
            <a:avLst/>
            <a:gdLst/>
            <a:ahLst/>
            <a:cxnLst/>
            <a:rect l="l" t="t" r="r" b="b"/>
            <a:pathLst>
              <a:path w="2701054" h="428792">
                <a:moveTo>
                  <a:pt x="0" y="0"/>
                </a:moveTo>
                <a:lnTo>
                  <a:pt x="2701054" y="0"/>
                </a:lnTo>
                <a:lnTo>
                  <a:pt x="2701054" y="428792"/>
                </a:lnTo>
                <a:lnTo>
                  <a:pt x="0" y="428792"/>
                </a:lnTo>
                <a:lnTo>
                  <a:pt x="0" y="0"/>
                </a:lnTo>
                <a:close/>
              </a:path>
            </a:pathLst>
          </a:custGeom>
          <a:blipFill>
            <a:blip r:embed="rId3"/>
            <a:stretch>
              <a:fillRect/>
            </a:stretch>
          </a:blipFill>
        </p:spPr>
        <p:txBody>
          <a:bodyPr/>
          <a:lstStyle/>
          <a:p>
            <a:endParaRPr lang="nl-NL"/>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2338</Words>
  <Application>Microsoft Office PowerPoint</Application>
  <PresentationFormat>Custom</PresentationFormat>
  <Paragraphs>243</Paragraphs>
  <Slides>36</Slides>
  <Notes>13</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36</vt:i4>
      </vt:variant>
    </vt:vector>
  </HeadingPairs>
  <TitlesOfParts>
    <vt:vector size="51" baseType="lpstr">
      <vt:lpstr>Arial Nova Bold</vt:lpstr>
      <vt:lpstr>Open Sans Italics</vt:lpstr>
      <vt:lpstr>DM Sans Bold</vt:lpstr>
      <vt:lpstr>Canva Sans</vt:lpstr>
      <vt:lpstr>Aileron Bold</vt:lpstr>
      <vt:lpstr>Open Sans</vt:lpstr>
      <vt:lpstr>Open Sans Bold</vt:lpstr>
      <vt:lpstr>Arial</vt:lpstr>
      <vt:lpstr>DM Sans</vt:lpstr>
      <vt:lpstr>Calibri</vt:lpstr>
      <vt:lpstr>Open Sans Bold Italics</vt:lpstr>
      <vt:lpstr>Archivo Black</vt:lpstr>
      <vt:lpstr>Aileron</vt:lpstr>
      <vt:lpstr>Aileron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DICIM</dc:title>
  <cp:lastModifiedBy>W van der Plank</cp:lastModifiedBy>
  <cp:revision>2</cp:revision>
  <dcterms:created xsi:type="dcterms:W3CDTF">2006-08-16T00:00:00Z</dcterms:created>
  <dcterms:modified xsi:type="dcterms:W3CDTF">2025-11-06T07:53:58Z</dcterms:modified>
  <dc:identifier>DAG2uAKSBMs</dc:identifier>
</cp:coreProperties>
</file>